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4FC57EF3-915A-4F89-9AA3-27F7B35E7D1E}">
          <p14:sldIdLst/>
        </p14:section>
        <p14:section name="无标题节" id="{C842EA78-BA26-4266-AD7D-CC9E353AA88C}">
          <p14:sldIdLst>
            <p14:sldId id="257"/>
            <p14:sldId id="258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73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178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689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26133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38475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3070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59316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3108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4306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7679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3994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937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F7EB44-A957-4F93-BE3A-BD72B49E37A0}" type="datetimeFigureOut">
              <a:rPr lang="zh-CN" altLang="en-US" smtClean="0"/>
              <a:t>2016/3/10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860B07-C205-430A-A1DC-C4E77228DF6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97944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sist.ecnu.edu.cn/" TargetMode="Externa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63888" y="744239"/>
            <a:ext cx="5400600" cy="5853113"/>
          </a:xfrm>
          <a:ln>
            <a:noFill/>
          </a:ln>
        </p:spPr>
        <p:txBody>
          <a:bodyPr numCol="2">
            <a:normAutofit fontScale="77500" lnSpcReduction="20000"/>
          </a:bodyPr>
          <a:lstStyle/>
          <a:p>
            <a:pPr marL="0" indent="0">
              <a:buNone/>
            </a:pPr>
            <a:endParaRPr lang="en-US" altLang="zh-CN" sz="900" dirty="0" smtClean="0"/>
          </a:p>
          <a:p>
            <a:pPr marL="0" indent="0">
              <a:buNone/>
            </a:pPr>
            <a:r>
              <a:rPr lang="en-US" altLang="zh-CN" sz="900" dirty="0" smtClean="0"/>
              <a:t>     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altLang="zh-CN" sz="1050" dirty="0"/>
              <a:t> </a:t>
            </a:r>
            <a:r>
              <a:rPr lang="en-US" altLang="zh-CN" sz="1050" dirty="0" smtClean="0"/>
              <a:t>             </a:t>
            </a:r>
          </a:p>
          <a:p>
            <a:pPr marL="0" indent="0" algn="just">
              <a:spcBef>
                <a:spcPts val="0"/>
              </a:spcBef>
              <a:buNone/>
            </a:pPr>
            <a:endParaRPr lang="en-US" altLang="zh-CN" sz="1050" dirty="0"/>
          </a:p>
          <a:p>
            <a:pPr marL="0" indent="0" algn="just">
              <a:spcBef>
                <a:spcPts val="0"/>
              </a:spcBef>
              <a:buNone/>
            </a:pPr>
            <a:r>
              <a:rPr lang="zh-CN" altLang="zh-CN" sz="1500" dirty="0" smtClean="0">
                <a:latin typeface="+mj-ea"/>
                <a:ea typeface="+mj-ea"/>
              </a:rPr>
              <a:t>论坛</a:t>
            </a:r>
            <a:r>
              <a:rPr lang="zh-CN" altLang="zh-CN" sz="1500" dirty="0">
                <a:latin typeface="+mj-ea"/>
                <a:ea typeface="+mj-ea"/>
              </a:rPr>
              <a:t>以</a:t>
            </a:r>
            <a:r>
              <a:rPr lang="en-US" altLang="zh-CN" sz="1500" dirty="0">
                <a:latin typeface="+mj-ea"/>
                <a:ea typeface="+mj-ea"/>
              </a:rPr>
              <a:t>“</a:t>
            </a:r>
            <a:r>
              <a:rPr lang="zh-CN" altLang="zh-CN" sz="1500" dirty="0">
                <a:latin typeface="+mj-ea"/>
                <a:ea typeface="+mj-ea"/>
              </a:rPr>
              <a:t>电子科学与技术</a:t>
            </a:r>
            <a:r>
              <a:rPr lang="en-US" altLang="zh-CN" sz="1500" dirty="0">
                <a:latin typeface="+mj-ea"/>
                <a:ea typeface="+mj-ea"/>
              </a:rPr>
              <a:t>”</a:t>
            </a:r>
            <a:r>
              <a:rPr lang="zh-CN" altLang="zh-CN" sz="1500" dirty="0">
                <a:latin typeface="+mj-ea"/>
                <a:ea typeface="+mj-ea"/>
              </a:rPr>
              <a:t>为</a:t>
            </a:r>
            <a:r>
              <a:rPr lang="zh-CN" altLang="zh-CN" sz="1500" dirty="0" smtClean="0">
                <a:latin typeface="+mj-ea"/>
                <a:ea typeface="+mj-ea"/>
              </a:rPr>
              <a:t>主题，</a:t>
            </a:r>
            <a:r>
              <a:rPr lang="zh-CN" altLang="zh-CN" sz="1500" dirty="0">
                <a:latin typeface="+mj-ea"/>
                <a:ea typeface="+mj-ea"/>
              </a:rPr>
              <a:t>旨在为上海市研究生提供大范围、深层次、多领域、前沿的学术交流平台；亦为拓宽学术视野、活跃学术思想、鼓励学术创新、激励青年学者的研究热情</a:t>
            </a:r>
            <a:r>
              <a:rPr lang="zh-CN" altLang="zh-CN" sz="1500" dirty="0" smtClean="0">
                <a:latin typeface="+mj-ea"/>
                <a:ea typeface="+mj-ea"/>
              </a:rPr>
              <a:t>。</a:t>
            </a:r>
            <a:endParaRPr lang="en-US" altLang="zh-CN" sz="1500" dirty="0" smtClean="0">
              <a:latin typeface="+mj-ea"/>
              <a:ea typeface="+mj-ea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US" altLang="zh-CN" sz="1500" dirty="0">
              <a:latin typeface="+mj-ea"/>
              <a:ea typeface="+mj-ea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US" altLang="zh-CN" sz="1500" dirty="0" smtClean="0">
              <a:latin typeface="+mj-ea"/>
              <a:ea typeface="+mj-ea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en-US" altLang="zh-CN" sz="1500" dirty="0"/>
          </a:p>
          <a:p>
            <a:pPr marL="0" indent="0" algn="ctr">
              <a:buNone/>
            </a:pPr>
            <a:endParaRPr lang="en-US" altLang="zh-CN" sz="1500" dirty="0"/>
          </a:p>
          <a:p>
            <a:pPr marL="0" indent="0">
              <a:buNone/>
            </a:pPr>
            <a:endParaRPr lang="en-US" altLang="zh-CN" sz="1500" b="1" dirty="0" smtClean="0"/>
          </a:p>
          <a:p>
            <a:pPr marL="0" indent="0">
              <a:buNone/>
            </a:pPr>
            <a:r>
              <a:rPr lang="zh-CN" altLang="en-US" sz="1500" b="1" dirty="0" smtClean="0"/>
              <a:t>微电子分论坛 </a:t>
            </a:r>
            <a:endParaRPr lang="en-US" altLang="zh-CN" sz="1500" b="1" dirty="0" smtClean="0"/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新型半导体材料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半导体器件以及工艺技术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器件模拟和仿真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集成电路设计技术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微电子测试技术</a:t>
            </a:r>
          </a:p>
          <a:p>
            <a:pPr marL="0" indent="0">
              <a:buNone/>
            </a:pPr>
            <a:r>
              <a:rPr lang="zh-CN" altLang="en-US" sz="1500" b="1" dirty="0" smtClean="0"/>
              <a:t>物理电子分论坛  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光电子器件以及工艺技术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新型电子器件模拟和仿真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物理电子理论计算</a:t>
            </a:r>
            <a:endParaRPr lang="en-US" altLang="zh-CN" sz="1500" dirty="0" smtClean="0"/>
          </a:p>
          <a:p>
            <a:pPr marL="0" indent="0">
              <a:buNone/>
            </a:pPr>
            <a:r>
              <a:rPr lang="zh-CN" altLang="en-US" sz="1500" b="1" dirty="0" smtClean="0"/>
              <a:t>微波射频技术分论坛  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天线传播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微波集成电路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微波器件与设计</a:t>
            </a:r>
          </a:p>
          <a:p>
            <a:pPr>
              <a:buFont typeface="Wingdings" pitchFamily="2" charset="2"/>
              <a:buChar char="Ø"/>
            </a:pPr>
            <a:r>
              <a:rPr lang="zh-CN" altLang="en-US" sz="1500" dirty="0" smtClean="0"/>
              <a:t>微波射频测试技术</a:t>
            </a:r>
            <a:endParaRPr lang="en-US" altLang="zh-CN" sz="1500" dirty="0" smtClean="0"/>
          </a:p>
          <a:p>
            <a:pPr marL="0" indent="0">
              <a:buNone/>
            </a:pPr>
            <a:r>
              <a:rPr lang="zh-CN" altLang="en-US" sz="1500" b="1" dirty="0" smtClean="0"/>
              <a:t>自控及通信技术分论坛</a:t>
            </a:r>
            <a:endParaRPr lang="en-US" altLang="zh-CN" sz="1500" b="1" dirty="0" smtClean="0"/>
          </a:p>
          <a:p>
            <a:pPr marL="0">
              <a:buFont typeface="Wingdings" pitchFamily="2" charset="2"/>
              <a:buChar char="Ø"/>
            </a:pPr>
            <a:r>
              <a:rPr lang="zh-CN" altLang="en-US" sz="1500" dirty="0" smtClean="0"/>
              <a:t>自动控制系统及电路</a:t>
            </a:r>
            <a:endParaRPr lang="en-US" altLang="zh-CN" sz="1500" dirty="0" smtClean="0"/>
          </a:p>
          <a:p>
            <a:pPr marL="0">
              <a:buFont typeface="Wingdings" pitchFamily="2" charset="2"/>
              <a:buChar char="Ø"/>
            </a:pPr>
            <a:r>
              <a:rPr lang="zh-CN" altLang="en-US" sz="1500" dirty="0" smtClean="0"/>
              <a:t>通信理论及电路</a:t>
            </a:r>
            <a:endParaRPr lang="en-US" altLang="zh-CN" sz="1500" dirty="0" smtClean="0"/>
          </a:p>
          <a:p>
            <a:pPr marL="197100" indent="0">
              <a:buNone/>
            </a:pPr>
            <a:endParaRPr lang="en-US" altLang="zh-CN" sz="1500" dirty="0"/>
          </a:p>
          <a:p>
            <a:pPr marL="197100" indent="0">
              <a:buNone/>
            </a:pPr>
            <a:endParaRPr lang="en-US" altLang="zh-CN" sz="1500" dirty="0" smtClean="0"/>
          </a:p>
          <a:p>
            <a:pPr marL="197100" indent="0">
              <a:buNone/>
            </a:pPr>
            <a:endParaRPr lang="en-US" altLang="zh-CN" sz="1500" dirty="0" smtClean="0"/>
          </a:p>
          <a:p>
            <a:pPr marL="197100" indent="0">
              <a:buNone/>
            </a:pPr>
            <a:endParaRPr lang="en-US" altLang="zh-CN" sz="1500" dirty="0" smtClean="0"/>
          </a:p>
          <a:p>
            <a:pPr marL="540000">
              <a:spcBef>
                <a:spcPts val="400"/>
              </a:spcBef>
              <a:buFont typeface="Wingdings" pitchFamily="2" charset="2"/>
              <a:buChar char="Ø"/>
            </a:pPr>
            <a:r>
              <a:rPr lang="zh-CN" altLang="zh-CN" sz="1500" dirty="0" smtClean="0"/>
              <a:t>知名专家学者做专题报告； </a:t>
            </a:r>
          </a:p>
          <a:p>
            <a:pPr marL="540000">
              <a:spcBef>
                <a:spcPts val="400"/>
              </a:spcBef>
              <a:buFont typeface="Wingdings" pitchFamily="2" charset="2"/>
              <a:buChar char="Ø"/>
            </a:pPr>
            <a:r>
              <a:rPr lang="zh-CN" altLang="zh-CN" sz="1500" dirty="0" smtClean="0"/>
              <a:t>研究生</a:t>
            </a:r>
            <a:r>
              <a:rPr lang="zh-CN" altLang="zh-CN" sz="1500" dirty="0"/>
              <a:t>分组宣读论文，专家点评；</a:t>
            </a:r>
          </a:p>
          <a:p>
            <a:pPr marL="540000">
              <a:spcBef>
                <a:spcPts val="400"/>
              </a:spcBef>
              <a:buFont typeface="Wingdings" pitchFamily="2" charset="2"/>
              <a:buChar char="Ø"/>
            </a:pPr>
            <a:r>
              <a:rPr lang="zh-CN" altLang="zh-CN" sz="1500" dirty="0" smtClean="0"/>
              <a:t>颁发</a:t>
            </a:r>
            <a:r>
              <a:rPr lang="zh-CN" altLang="zh-CN" sz="1500" dirty="0"/>
              <a:t>优秀论文等奖项；</a:t>
            </a:r>
          </a:p>
          <a:p>
            <a:pPr marL="540000">
              <a:spcBef>
                <a:spcPts val="400"/>
              </a:spcBef>
              <a:buFont typeface="Wingdings" pitchFamily="2" charset="2"/>
              <a:buChar char="Ø"/>
            </a:pPr>
            <a:r>
              <a:rPr lang="zh-CN" altLang="zh-CN" sz="1500" dirty="0" smtClean="0"/>
              <a:t>研究生</a:t>
            </a:r>
            <a:r>
              <a:rPr lang="zh-CN" altLang="zh-CN" sz="1500" dirty="0"/>
              <a:t>沙龙，相互交流</a:t>
            </a:r>
            <a:r>
              <a:rPr lang="zh-CN" altLang="zh-CN" sz="1500" dirty="0" smtClean="0"/>
              <a:t>。</a:t>
            </a:r>
            <a:endParaRPr lang="en-US" altLang="zh-CN" sz="1500" dirty="0" smtClean="0"/>
          </a:p>
          <a:p>
            <a:pPr marL="540000">
              <a:spcBef>
                <a:spcPts val="400"/>
              </a:spcBef>
              <a:buFont typeface="Wingdings" pitchFamily="2" charset="2"/>
              <a:buChar char="Ø"/>
            </a:pPr>
            <a:endParaRPr lang="en-US" altLang="zh-CN" sz="1500" dirty="0"/>
          </a:p>
          <a:p>
            <a:pPr marL="540000">
              <a:spcBef>
                <a:spcPts val="400"/>
              </a:spcBef>
              <a:buFont typeface="Wingdings" pitchFamily="2" charset="2"/>
              <a:buChar char="Ø"/>
            </a:pPr>
            <a:endParaRPr lang="en-US" altLang="zh-CN" sz="1500" dirty="0" smtClean="0"/>
          </a:p>
          <a:p>
            <a:pPr marL="197100" indent="0">
              <a:spcBef>
                <a:spcPts val="400"/>
              </a:spcBef>
              <a:buNone/>
            </a:pPr>
            <a:endParaRPr lang="en-US" altLang="zh-CN" sz="1500" dirty="0" smtClean="0"/>
          </a:p>
          <a:p>
            <a:pPr marL="540000">
              <a:buFont typeface="Wingdings" pitchFamily="2" charset="2"/>
              <a:buChar char="Ø"/>
            </a:pPr>
            <a:r>
              <a:rPr lang="zh-CN" altLang="zh-CN" sz="1500" dirty="0" smtClean="0"/>
              <a:t>征文对象</a:t>
            </a:r>
            <a:r>
              <a:rPr lang="zh-CN" altLang="en-US" sz="1500" dirty="0" smtClean="0"/>
              <a:t>：</a:t>
            </a:r>
            <a:r>
              <a:rPr lang="zh-CN" altLang="zh-CN" sz="1500" dirty="0" smtClean="0"/>
              <a:t>上海高校</a:t>
            </a:r>
            <a:r>
              <a:rPr lang="zh-CN" altLang="en-US" sz="1500" dirty="0"/>
              <a:t>长三</a:t>
            </a:r>
            <a:r>
              <a:rPr lang="zh-CN" altLang="en-US" sz="1500" dirty="0" smtClean="0"/>
              <a:t>角地区</a:t>
            </a:r>
            <a:r>
              <a:rPr lang="zh-CN" altLang="zh-CN" sz="1500" dirty="0" smtClean="0"/>
              <a:t>高校</a:t>
            </a:r>
            <a:r>
              <a:rPr lang="zh-CN" altLang="zh-CN" sz="1500" dirty="0"/>
              <a:t>在读硕士和博士研究生；</a:t>
            </a:r>
          </a:p>
          <a:p>
            <a:pPr marL="540000">
              <a:buFont typeface="Wingdings" pitchFamily="2" charset="2"/>
              <a:buChar char="Ø"/>
            </a:pPr>
            <a:r>
              <a:rPr lang="zh-CN" altLang="zh-CN" sz="1500" dirty="0" smtClean="0"/>
              <a:t>论文</a:t>
            </a:r>
            <a:r>
              <a:rPr lang="zh-CN" altLang="zh-CN" sz="1500" dirty="0"/>
              <a:t>应围绕主题，具有原创性、创新性和学术性；</a:t>
            </a:r>
          </a:p>
          <a:p>
            <a:pPr marL="540000">
              <a:buFont typeface="Wingdings" pitchFamily="2" charset="2"/>
              <a:buChar char="Ø"/>
            </a:pPr>
            <a:r>
              <a:rPr lang="zh-CN" altLang="zh-CN" sz="1500" dirty="0" smtClean="0"/>
              <a:t>论文</a:t>
            </a:r>
            <a:r>
              <a:rPr lang="zh-CN" altLang="zh-CN" sz="1500" dirty="0"/>
              <a:t>页数控制在在四页以内，内容应包括：标题、作者（作者、姓名</a:t>
            </a:r>
            <a:r>
              <a:rPr lang="zh-CN" altLang="zh-CN" sz="1500" dirty="0" smtClean="0"/>
              <a:t>、单位</a:t>
            </a:r>
            <a:r>
              <a:rPr lang="zh-CN" altLang="zh-CN" sz="1500" dirty="0"/>
              <a:t>、邮编、</a:t>
            </a:r>
            <a:r>
              <a:rPr lang="en-US" altLang="zh-CN" sz="1500" dirty="0"/>
              <a:t>e-mail</a:t>
            </a:r>
            <a:r>
              <a:rPr lang="zh-CN" altLang="zh-CN" sz="1500" dirty="0"/>
              <a:t>地址）、摘要、关键词、正文、参考文献。</a:t>
            </a:r>
          </a:p>
          <a:p>
            <a:pPr marL="540000">
              <a:buFont typeface="Wingdings" pitchFamily="2" charset="2"/>
              <a:buChar char="Ø"/>
            </a:pPr>
            <a:r>
              <a:rPr lang="zh-CN" altLang="zh-CN" sz="1500" dirty="0" smtClean="0"/>
              <a:t>论文</a:t>
            </a:r>
            <a:r>
              <a:rPr lang="zh-CN" altLang="zh-CN" sz="1500" dirty="0"/>
              <a:t>统一选用</a:t>
            </a:r>
            <a:r>
              <a:rPr lang="en-US" altLang="zh-CN" sz="1500" dirty="0"/>
              <a:t>A4</a:t>
            </a:r>
            <a:r>
              <a:rPr lang="zh-CN" altLang="zh-CN" sz="1500" dirty="0"/>
              <a:t>纸、宋体、小四号字，单倍行距，并请在论文末尾注明您论文的院校、移动电话及</a:t>
            </a:r>
            <a:r>
              <a:rPr lang="en-US" altLang="zh-CN" sz="1500" dirty="0"/>
              <a:t>EMAIL</a:t>
            </a:r>
            <a:r>
              <a:rPr lang="zh-CN" altLang="zh-CN" sz="1500" dirty="0"/>
              <a:t>地址、通讯地址等，以便于我们联系。</a:t>
            </a:r>
          </a:p>
          <a:p>
            <a:pPr marL="540000">
              <a:buFont typeface="Wingdings" pitchFamily="2" charset="2"/>
              <a:buChar char="Ø"/>
            </a:pPr>
            <a:r>
              <a:rPr lang="zh-CN" altLang="zh-CN" sz="1500" dirty="0" smtClean="0"/>
              <a:t>论文</a:t>
            </a:r>
            <a:r>
              <a:rPr lang="zh-CN" altLang="zh-CN" sz="1500" dirty="0"/>
              <a:t>提交方式</a:t>
            </a:r>
            <a:r>
              <a:rPr lang="zh-CN" altLang="zh-CN" sz="1500" dirty="0" smtClean="0"/>
              <a:t>：提交</a:t>
            </a:r>
            <a:r>
              <a:rPr lang="zh-CN" altLang="zh-CN" sz="1500" dirty="0"/>
              <a:t>论文电子版</a:t>
            </a:r>
            <a:r>
              <a:rPr lang="en-US" altLang="zh-CN" sz="1500" dirty="0"/>
              <a:t>(WORD</a:t>
            </a:r>
            <a:r>
              <a:rPr lang="zh-CN" altLang="zh-CN" sz="1500" dirty="0"/>
              <a:t>格式</a:t>
            </a:r>
            <a:r>
              <a:rPr lang="en-US" altLang="zh-CN" sz="1500" dirty="0"/>
              <a:t>)</a:t>
            </a:r>
            <a:r>
              <a:rPr lang="zh-CN" altLang="zh-CN" sz="1500" dirty="0"/>
              <a:t>， </a:t>
            </a:r>
            <a:r>
              <a:rPr lang="zh-CN" altLang="zh-CN" sz="1500" dirty="0" smtClean="0"/>
              <a:t>邮件</a:t>
            </a:r>
            <a:r>
              <a:rPr lang="zh-CN" altLang="zh-CN" sz="1500" dirty="0"/>
              <a:t>主题为：论坛征文投稿</a:t>
            </a:r>
            <a:r>
              <a:rPr lang="en-US" altLang="zh-CN" sz="1500" dirty="0"/>
              <a:t>+</a:t>
            </a:r>
            <a:r>
              <a:rPr lang="zh-CN" altLang="zh-CN" sz="1500" dirty="0"/>
              <a:t>院校</a:t>
            </a:r>
            <a:r>
              <a:rPr lang="en-US" altLang="zh-CN" sz="1500" dirty="0"/>
              <a:t>+</a:t>
            </a:r>
            <a:r>
              <a:rPr lang="zh-CN" altLang="zh-CN" sz="1500" dirty="0"/>
              <a:t>姓名。</a:t>
            </a:r>
          </a:p>
          <a:p>
            <a:pPr marL="540000">
              <a:buFont typeface="Wingdings" pitchFamily="2" charset="2"/>
              <a:buChar char="Ø"/>
            </a:pPr>
            <a:r>
              <a:rPr lang="zh-CN" altLang="zh-CN" sz="1500" dirty="0" smtClean="0"/>
              <a:t>论文</a:t>
            </a:r>
            <a:r>
              <a:rPr lang="zh-CN" altLang="zh-CN" sz="1500" dirty="0"/>
              <a:t>截止时间：</a:t>
            </a:r>
            <a:r>
              <a:rPr lang="en-US" altLang="zh-CN" sz="1500" dirty="0" smtClean="0"/>
              <a:t>2016</a:t>
            </a:r>
            <a:r>
              <a:rPr lang="zh-CN" altLang="zh-CN" sz="1500" dirty="0" smtClean="0"/>
              <a:t>年</a:t>
            </a:r>
            <a:r>
              <a:rPr lang="en-US" altLang="zh-CN" sz="1500" dirty="0"/>
              <a:t>4</a:t>
            </a:r>
            <a:r>
              <a:rPr lang="zh-CN" altLang="zh-CN" sz="1500" dirty="0"/>
              <a:t>月</a:t>
            </a:r>
            <a:r>
              <a:rPr lang="en-US" altLang="zh-CN" sz="1500" dirty="0" smtClean="0"/>
              <a:t>10</a:t>
            </a:r>
            <a:r>
              <a:rPr lang="zh-CN" altLang="zh-CN" sz="1500" dirty="0" smtClean="0"/>
              <a:t>日</a:t>
            </a:r>
            <a:r>
              <a:rPr lang="zh-CN" altLang="zh-CN" sz="1500" dirty="0"/>
              <a:t>。</a:t>
            </a:r>
          </a:p>
          <a:p>
            <a:pPr marL="197100" indent="0">
              <a:spcBef>
                <a:spcPts val="400"/>
              </a:spcBef>
              <a:buNone/>
            </a:pPr>
            <a:endParaRPr lang="zh-CN" altLang="zh-CN" sz="1050" dirty="0"/>
          </a:p>
          <a:p>
            <a:pPr marL="0" indent="0" algn="ctr">
              <a:buNone/>
            </a:pPr>
            <a:endParaRPr lang="en-US" altLang="zh-CN" sz="1400" dirty="0" smtClean="0"/>
          </a:p>
          <a:p>
            <a:pPr marL="0" indent="0">
              <a:buNone/>
            </a:pPr>
            <a:endParaRPr lang="en-US" altLang="zh-CN" sz="1400" dirty="0" smtClean="0"/>
          </a:p>
        </p:txBody>
      </p:sp>
      <p:sp>
        <p:nvSpPr>
          <p:cNvPr id="28" name="矩形 27"/>
          <p:cNvSpPr/>
          <p:nvPr/>
        </p:nvSpPr>
        <p:spPr>
          <a:xfrm>
            <a:off x="6414000" y="776596"/>
            <a:ext cx="2476520" cy="28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论坛内容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617208" y="762080"/>
            <a:ext cx="2664296" cy="28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论坛主题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5420" y="764704"/>
            <a:ext cx="3224337" cy="2448272"/>
          </a:xfrm>
          <a:solidFill>
            <a:srgbClr val="00B0F0"/>
          </a:solidFill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zh-CN" altLang="en-US" sz="1400" dirty="0" smtClean="0"/>
              <a:t>征文通知</a:t>
            </a:r>
            <a:r>
              <a:rPr lang="en-US" altLang="zh-CN" sz="1200" dirty="0" smtClean="0"/>
              <a:t/>
            </a:r>
            <a:br>
              <a:rPr lang="en-US" altLang="zh-CN" sz="1200" dirty="0" smtClean="0"/>
            </a:br>
            <a:r>
              <a:rPr lang="en-US" altLang="zh-CN" sz="1200" dirty="0" smtClean="0"/>
              <a:t/>
            </a:r>
            <a:br>
              <a:rPr lang="en-US" altLang="zh-CN" sz="1200" dirty="0" smtClean="0"/>
            </a:br>
            <a:r>
              <a:rPr lang="en-US" altLang="zh-CN" sz="1800" dirty="0" smtClean="0"/>
              <a:t>2016</a:t>
            </a:r>
            <a:r>
              <a:rPr lang="zh-CN" altLang="en-US" sz="1800" dirty="0" smtClean="0"/>
              <a:t>年</a:t>
            </a:r>
            <a:r>
              <a:rPr lang="zh-CN" altLang="zh-CN" sz="1800" dirty="0" smtClean="0"/>
              <a:t>上海</a:t>
            </a:r>
            <a:r>
              <a:rPr lang="zh-CN" altLang="zh-CN" sz="1800" dirty="0"/>
              <a:t>研究生学术</a:t>
            </a:r>
            <a:r>
              <a:rPr lang="zh-CN" altLang="zh-CN" sz="1800" dirty="0" smtClean="0"/>
              <a:t>论坛</a:t>
            </a:r>
            <a:r>
              <a:rPr lang="en-US" altLang="zh-CN" sz="1800" dirty="0" smtClean="0"/>
              <a:t/>
            </a:r>
            <a:br>
              <a:rPr lang="en-US" altLang="zh-CN" sz="1800" dirty="0" smtClean="0"/>
            </a:br>
            <a:r>
              <a:rPr lang="en-US" altLang="zh-CN" sz="1050" dirty="0" smtClean="0"/>
              <a:t>Postgraduate’s Forum of </a:t>
            </a:r>
            <a:r>
              <a:rPr lang="en-US" altLang="zh-CN" sz="1050" dirty="0" smtClean="0"/>
              <a:t>Shanghai,2016</a:t>
            </a:r>
            <a:r>
              <a:rPr lang="en-US" altLang="zh-CN" sz="1050" dirty="0" smtClean="0"/>
              <a:t/>
            </a:r>
            <a:br>
              <a:rPr lang="en-US" altLang="zh-CN" sz="1050" dirty="0" smtClean="0"/>
            </a:br>
            <a:r>
              <a:rPr lang="en-US" altLang="zh-CN" sz="1200" dirty="0" smtClean="0"/>
              <a:t/>
            </a:r>
            <a:br>
              <a:rPr lang="en-US" altLang="zh-CN" sz="1200" dirty="0" smtClean="0"/>
            </a:br>
            <a:r>
              <a:rPr lang="zh-CN" altLang="en-US" sz="1200" dirty="0" smtClean="0"/>
              <a:t>（</a:t>
            </a:r>
            <a:r>
              <a:rPr lang="zh-CN" altLang="zh-CN" sz="1200" dirty="0"/>
              <a:t>电子科学与技术</a:t>
            </a:r>
            <a:r>
              <a:rPr lang="zh-CN" altLang="en-US" sz="1200" dirty="0" smtClean="0"/>
              <a:t>）</a:t>
            </a:r>
            <a:r>
              <a:rPr lang="en-US" altLang="zh-CN" sz="1200" dirty="0" smtClean="0"/>
              <a:t/>
            </a:r>
            <a:br>
              <a:rPr lang="en-US" altLang="zh-CN" sz="1200" dirty="0" smtClean="0"/>
            </a:br>
            <a:r>
              <a:rPr lang="en-US" altLang="zh-CN" sz="1200" dirty="0" smtClean="0">
                <a:solidFill>
                  <a:srgbClr val="FF0000"/>
                </a:solidFill>
              </a:rPr>
              <a:t/>
            </a:r>
            <a:br>
              <a:rPr lang="en-US" altLang="zh-CN" sz="1200" dirty="0" smtClean="0">
                <a:solidFill>
                  <a:srgbClr val="FF0000"/>
                </a:solidFill>
              </a:rPr>
            </a:br>
            <a:r>
              <a:rPr lang="en-US" altLang="zh-CN" sz="1200" dirty="0" smtClean="0">
                <a:solidFill>
                  <a:srgbClr val="FF0000"/>
                </a:solidFill>
              </a:rPr>
              <a:t/>
            </a:r>
            <a:br>
              <a:rPr lang="en-US" altLang="zh-CN" sz="1200" dirty="0" smtClean="0">
                <a:solidFill>
                  <a:srgbClr val="FF0000"/>
                </a:solidFill>
              </a:rPr>
            </a:br>
            <a:endParaRPr lang="zh-CN" altLang="en-US" sz="12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JE_2MZ`(CCTJI$0%TBP7B4V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23792"/>
            <a:ext cx="1028676" cy="825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 descr="C:\Documents and Settings\Administrator\Application Data\Tencent\Users\124847942\QQ\WinTemp\RichOle\9)IJ3~O%%O[($W7%9M3IKLJ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304387"/>
            <a:ext cx="1100684" cy="1021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矩形 8"/>
          <p:cNvSpPr/>
          <p:nvPr/>
        </p:nvSpPr>
        <p:spPr>
          <a:xfrm>
            <a:off x="233016" y="4416647"/>
            <a:ext cx="316835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altLang="zh-CN" sz="1400" b="1" dirty="0" smtClean="0"/>
          </a:p>
          <a:p>
            <a:pPr algn="ctr"/>
            <a:endParaRPr lang="en-US" altLang="zh-CN" sz="1400" b="1" dirty="0" smtClean="0"/>
          </a:p>
          <a:p>
            <a:pPr algn="ctr"/>
            <a:endParaRPr lang="en-US" altLang="zh-CN" sz="1400" b="1" dirty="0" smtClean="0"/>
          </a:p>
          <a:p>
            <a:pPr algn="ctr"/>
            <a:r>
              <a:rPr lang="zh-CN" altLang="zh-CN" sz="1400" b="1" dirty="0" smtClean="0"/>
              <a:t>主办单位 </a:t>
            </a:r>
            <a:r>
              <a:rPr lang="en-US" altLang="zh-CN" sz="1400" b="1" dirty="0" smtClean="0"/>
              <a:t> </a:t>
            </a:r>
          </a:p>
          <a:p>
            <a:pPr algn="ctr"/>
            <a:r>
              <a:rPr lang="zh-CN" altLang="zh-CN" sz="1400" dirty="0" smtClean="0"/>
              <a:t>上海市学位委员会</a:t>
            </a:r>
            <a:endParaRPr lang="en-US" altLang="zh-CN" sz="1400" dirty="0" smtClean="0"/>
          </a:p>
          <a:p>
            <a:pPr algn="ctr"/>
            <a:r>
              <a:rPr lang="zh-CN" altLang="zh-CN" sz="1400" b="1" dirty="0" smtClean="0"/>
              <a:t>承办单位 </a:t>
            </a:r>
            <a:r>
              <a:rPr lang="en-US" altLang="zh-CN" sz="1400" b="1" dirty="0" smtClean="0"/>
              <a:t> </a:t>
            </a:r>
          </a:p>
          <a:p>
            <a:pPr algn="ctr"/>
            <a:r>
              <a:rPr lang="zh-CN" altLang="zh-CN" sz="1400" dirty="0" smtClean="0"/>
              <a:t>华东师范大学</a:t>
            </a:r>
            <a:endParaRPr lang="zh-CN" altLang="zh-CN" sz="1400" dirty="0"/>
          </a:p>
        </p:txBody>
      </p:sp>
      <p:sp>
        <p:nvSpPr>
          <p:cNvPr id="13" name="TextBox 12"/>
          <p:cNvSpPr txBox="1"/>
          <p:nvPr/>
        </p:nvSpPr>
        <p:spPr>
          <a:xfrm>
            <a:off x="427956" y="4419549"/>
            <a:ext cx="2736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zh-CN" sz="1400" dirty="0" smtClean="0"/>
              <a:t>华东师范大学闵行校区</a:t>
            </a:r>
            <a:endParaRPr lang="en-US" altLang="zh-CN" sz="1400" dirty="0" smtClean="0"/>
          </a:p>
          <a:p>
            <a:pPr algn="ctr"/>
            <a:r>
              <a:rPr lang="en-US" altLang="zh-CN" sz="1400" dirty="0" smtClean="0"/>
              <a:t>2016</a:t>
            </a:r>
            <a:r>
              <a:rPr lang="zh-CN" altLang="zh-CN" sz="1400" dirty="0" smtClean="0"/>
              <a:t>年</a:t>
            </a:r>
            <a:r>
              <a:rPr lang="en-US" altLang="zh-CN" sz="1400" dirty="0"/>
              <a:t>4</a:t>
            </a:r>
            <a:r>
              <a:rPr lang="zh-CN" altLang="zh-CN" sz="1400" dirty="0"/>
              <a:t>月</a:t>
            </a:r>
            <a:r>
              <a:rPr lang="en-US" altLang="zh-CN" sz="1400" dirty="0"/>
              <a:t>-5</a:t>
            </a:r>
            <a:r>
              <a:rPr lang="zh-CN" altLang="zh-CN" sz="1400" dirty="0" smtClean="0"/>
              <a:t>月</a:t>
            </a:r>
            <a:endParaRPr lang="en-US" altLang="zh-CN" sz="1400" dirty="0" smtClean="0"/>
          </a:p>
          <a:p>
            <a:pPr algn="ctr"/>
            <a:endParaRPr lang="zh-CN" altLang="zh-CN" dirty="0"/>
          </a:p>
          <a:p>
            <a:endParaRPr lang="zh-CN" altLang="en-US" dirty="0"/>
          </a:p>
        </p:txBody>
      </p:sp>
      <p:sp>
        <p:nvSpPr>
          <p:cNvPr id="25" name="矩形 24"/>
          <p:cNvSpPr/>
          <p:nvPr/>
        </p:nvSpPr>
        <p:spPr>
          <a:xfrm>
            <a:off x="3617208" y="2276856"/>
            <a:ext cx="2664296" cy="28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论坛专题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sp>
        <p:nvSpPr>
          <p:cNvPr id="29" name="矩形 28"/>
          <p:cNvSpPr/>
          <p:nvPr/>
        </p:nvSpPr>
        <p:spPr>
          <a:xfrm>
            <a:off x="6376480" y="2280040"/>
            <a:ext cx="2476520" cy="28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论文要求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719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67544" y="473179"/>
            <a:ext cx="8568952" cy="6340197"/>
          </a:xfrm>
          <a:prstGeom prst="rect">
            <a:avLst/>
          </a:prstGeom>
        </p:spPr>
        <p:txBody>
          <a:bodyPr wrap="square" numCol="3">
            <a:spAutoFit/>
          </a:bodyPr>
          <a:lstStyle/>
          <a:p>
            <a:endParaRPr lang="en-US" altLang="zh-CN" sz="1400" dirty="0" smtClean="0"/>
          </a:p>
          <a:p>
            <a:endParaRPr lang="en-US" altLang="zh-CN" sz="1400" dirty="0" smtClean="0"/>
          </a:p>
          <a:p>
            <a:pPr marL="285750" indent="-285750">
              <a:buFont typeface="Wingdings" pitchFamily="2" charset="2"/>
              <a:buChar char="Ø"/>
            </a:pPr>
            <a:r>
              <a:rPr lang="zh-CN" altLang="zh-CN" sz="1200" dirty="0" smtClean="0"/>
              <a:t>所有</a:t>
            </a:r>
            <a:r>
              <a:rPr lang="zh-CN" altLang="zh-CN" sz="1200" dirty="0"/>
              <a:t>提交论文由本论坛</a:t>
            </a:r>
            <a:r>
              <a:rPr lang="zh-CN" altLang="zh-CN" sz="1200" dirty="0" smtClean="0"/>
              <a:t>邀请论文</a:t>
            </a:r>
            <a:r>
              <a:rPr lang="zh-CN" altLang="zh-CN" sz="1200" dirty="0"/>
              <a:t>评审专家组进行匿名</a:t>
            </a:r>
            <a:r>
              <a:rPr lang="zh-CN" altLang="zh-CN" sz="1200" dirty="0" smtClean="0"/>
              <a:t>评审</a:t>
            </a:r>
            <a:r>
              <a:rPr lang="zh-CN" altLang="zh-CN" sz="1200" dirty="0"/>
              <a:t>；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zh-CN" altLang="zh-CN" sz="1200" dirty="0" smtClean="0"/>
              <a:t>论文</a:t>
            </a:r>
            <a:r>
              <a:rPr lang="zh-CN" altLang="zh-CN" sz="1200" dirty="0"/>
              <a:t>将编辑“</a:t>
            </a:r>
            <a:r>
              <a:rPr lang="en-US" altLang="zh-CN" sz="1200" dirty="0" smtClean="0"/>
              <a:t>2016</a:t>
            </a:r>
            <a:r>
              <a:rPr lang="zh-CN" altLang="zh-CN" sz="1200" dirty="0" smtClean="0"/>
              <a:t>年</a:t>
            </a:r>
            <a:r>
              <a:rPr lang="zh-CN" altLang="zh-CN" sz="1200" dirty="0"/>
              <a:t>上海研究生学术论坛”文集；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zh-CN" altLang="zh-CN" sz="1200" dirty="0" smtClean="0"/>
              <a:t>论文</a:t>
            </a:r>
            <a:r>
              <a:rPr lang="zh-CN" altLang="zh-CN" sz="1200" dirty="0"/>
              <a:t>将评选“优秀论文”，并有一定奖励；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zh-CN" altLang="zh-CN" sz="1200" dirty="0" smtClean="0"/>
              <a:t>凡</a:t>
            </a:r>
            <a:r>
              <a:rPr lang="zh-CN" altLang="zh-CN" sz="1200" dirty="0"/>
              <a:t>投稿人员均可参加论坛并可获得学术鼓励奖一份。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zh-CN" altLang="zh-CN" sz="1200" dirty="0" smtClean="0"/>
              <a:t>本</a:t>
            </a:r>
            <a:r>
              <a:rPr lang="zh-CN" altLang="zh-CN" sz="1200" dirty="0"/>
              <a:t>次论坛不收取任何费用；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zh-CN" altLang="zh-CN" sz="1200" dirty="0" smtClean="0"/>
              <a:t>论坛</a:t>
            </a:r>
            <a:r>
              <a:rPr lang="zh-CN" altLang="zh-CN" sz="1200" dirty="0"/>
              <a:t>持续二天，外地受邀请学生将免费提供食宿。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zh-CN" altLang="zh-CN" sz="1200" dirty="0" smtClean="0"/>
              <a:t>详情</a:t>
            </a:r>
            <a:r>
              <a:rPr lang="zh-CN" altLang="zh-CN" sz="1200" dirty="0"/>
              <a:t>请查阅：</a:t>
            </a:r>
            <a:r>
              <a:rPr lang="en-US" altLang="zh-CN" sz="1400" u="sng" dirty="0" smtClean="0">
                <a:hlinkClick r:id="rId2"/>
              </a:rPr>
              <a:t>www.sist.ecnu.edu.cn</a:t>
            </a:r>
            <a:endParaRPr lang="en-US" altLang="zh-CN" sz="1400" u="sng" dirty="0" smtClean="0"/>
          </a:p>
          <a:p>
            <a:endParaRPr lang="en-US" altLang="zh-CN" sz="1400" u="sng" dirty="0"/>
          </a:p>
          <a:p>
            <a:endParaRPr lang="en-US" altLang="zh-CN" sz="1400" u="sng" dirty="0" smtClean="0"/>
          </a:p>
          <a:p>
            <a:endParaRPr lang="en-US" altLang="zh-CN" sz="1400" u="sng" dirty="0"/>
          </a:p>
          <a:p>
            <a:r>
              <a:rPr lang="zh-CN" altLang="en-US" sz="1400" dirty="0" smtClean="0"/>
              <a:t>联系人：沈溧</a:t>
            </a:r>
            <a:endParaRPr lang="en-US" altLang="zh-CN" sz="1400" dirty="0" smtClean="0"/>
          </a:p>
          <a:p>
            <a:r>
              <a:rPr lang="zh-CN" altLang="en-US" sz="1400" dirty="0" smtClean="0"/>
              <a:t>电子邮件：</a:t>
            </a:r>
            <a:r>
              <a:rPr lang="en-US" altLang="zh-CN" sz="1400" b="1" dirty="0">
                <a:latin typeface="Times New Roman" pitchFamily="18" charset="0"/>
                <a:cs typeface="Times New Roman" pitchFamily="18" charset="0"/>
              </a:rPr>
              <a:t>shenli_ecnu@163.com</a:t>
            </a:r>
            <a:endParaRPr lang="en-US" altLang="zh-CN" sz="1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zh-CN" altLang="en-US" sz="1400" dirty="0" smtClean="0"/>
              <a:t>手机：</a:t>
            </a:r>
            <a:r>
              <a:rPr lang="en-US" altLang="zh-CN" sz="1400" dirty="0" smtClean="0"/>
              <a:t>18201705463</a:t>
            </a:r>
          </a:p>
          <a:p>
            <a:endParaRPr lang="en-US" altLang="zh-CN" sz="1400" dirty="0"/>
          </a:p>
          <a:p>
            <a:endParaRPr lang="en-US" altLang="zh-CN" sz="1400" dirty="0" smtClean="0"/>
          </a:p>
          <a:p>
            <a:endParaRPr lang="en-US" altLang="zh-CN" sz="1400" dirty="0"/>
          </a:p>
          <a:p>
            <a:pPr algn="ctr"/>
            <a:r>
              <a:rPr lang="zh-CN" altLang="zh-CN" sz="1400" b="1" dirty="0"/>
              <a:t>上海研究生学术</a:t>
            </a:r>
            <a:r>
              <a:rPr lang="zh-CN" altLang="zh-CN" sz="1400" b="1" dirty="0" smtClean="0"/>
              <a:t>论坛组委会</a:t>
            </a:r>
            <a:endParaRPr lang="zh-CN" altLang="zh-CN" sz="1400" dirty="0"/>
          </a:p>
          <a:p>
            <a:pPr algn="ctr"/>
            <a:r>
              <a:rPr lang="zh-CN" altLang="zh-CN" sz="1400" b="1" dirty="0"/>
              <a:t>华东师范大学研究生院</a:t>
            </a:r>
            <a:endParaRPr lang="zh-CN" altLang="zh-CN" sz="1400" dirty="0"/>
          </a:p>
          <a:p>
            <a:pPr algn="ctr"/>
            <a:r>
              <a:rPr lang="zh-CN" altLang="zh-CN" sz="1400" dirty="0"/>
              <a:t>　　　　　　　　　　　　　　　　　　　　　　　　　　　　　　　　　　　　　　　　　　　　　　　　　　　　　　　　　　　　</a:t>
            </a:r>
            <a:r>
              <a:rPr lang="en-US" altLang="zh-CN" sz="1400" b="1" dirty="0" smtClean="0"/>
              <a:t>2016</a:t>
            </a:r>
            <a:r>
              <a:rPr lang="zh-CN" altLang="zh-CN" sz="1400" b="1" dirty="0" smtClean="0"/>
              <a:t>年</a:t>
            </a:r>
            <a:r>
              <a:rPr lang="en-US" altLang="zh-CN" sz="1400" b="1" dirty="0"/>
              <a:t>3</a:t>
            </a:r>
            <a:r>
              <a:rPr lang="zh-CN" altLang="zh-CN" sz="1400" b="1" dirty="0"/>
              <a:t>月</a:t>
            </a:r>
            <a:r>
              <a:rPr lang="en-US" altLang="zh-CN" sz="1400" b="1" dirty="0" smtClean="0"/>
              <a:t>10</a:t>
            </a:r>
            <a:r>
              <a:rPr lang="zh-CN" altLang="zh-CN" sz="1400" b="1" dirty="0" smtClean="0"/>
              <a:t>日</a:t>
            </a:r>
            <a:endParaRPr lang="zh-CN" altLang="zh-CN" sz="1400" dirty="0"/>
          </a:p>
          <a:p>
            <a:endParaRPr lang="en-US" altLang="zh-CN" sz="1400" dirty="0" smtClean="0"/>
          </a:p>
          <a:p>
            <a:endParaRPr lang="en-US" altLang="zh-CN" sz="1400" dirty="0"/>
          </a:p>
          <a:p>
            <a:endParaRPr lang="en-US" altLang="zh-CN" sz="1400" dirty="0" smtClean="0"/>
          </a:p>
          <a:p>
            <a:endParaRPr lang="en-US" altLang="zh-CN" sz="1400" dirty="0"/>
          </a:p>
          <a:p>
            <a:endParaRPr lang="en-US" altLang="zh-CN" sz="1400" dirty="0" smtClean="0"/>
          </a:p>
          <a:p>
            <a:endParaRPr lang="en-US" altLang="zh-CN" sz="1400" dirty="0"/>
          </a:p>
          <a:p>
            <a:endParaRPr lang="en-US" altLang="zh-CN" sz="1400" dirty="0" smtClean="0"/>
          </a:p>
          <a:p>
            <a:endParaRPr lang="en-US" altLang="zh-CN" sz="1400" dirty="0"/>
          </a:p>
          <a:p>
            <a:endParaRPr lang="en-US" altLang="zh-CN" sz="1400" dirty="0" smtClean="0"/>
          </a:p>
          <a:p>
            <a:endParaRPr lang="en-US" altLang="zh-CN" sz="1400" dirty="0"/>
          </a:p>
          <a:p>
            <a:endParaRPr lang="en-US" altLang="zh-CN" sz="1400" dirty="0" smtClean="0"/>
          </a:p>
          <a:p>
            <a:endParaRPr lang="en-US" altLang="zh-CN" sz="1400" dirty="0"/>
          </a:p>
          <a:p>
            <a:endParaRPr lang="en-US" altLang="zh-CN" sz="1400" dirty="0" smtClean="0"/>
          </a:p>
          <a:p>
            <a:endParaRPr lang="en-US" altLang="zh-CN" sz="1400" dirty="0"/>
          </a:p>
          <a:p>
            <a:endParaRPr lang="en-US" altLang="zh-CN" sz="1400" dirty="0" smtClean="0"/>
          </a:p>
          <a:p>
            <a:endParaRPr lang="en-US" altLang="zh-CN" sz="1400" dirty="0"/>
          </a:p>
          <a:p>
            <a:endParaRPr lang="zh-CN" altLang="zh-CN" sz="1400" dirty="0"/>
          </a:p>
        </p:txBody>
      </p:sp>
      <p:sp>
        <p:nvSpPr>
          <p:cNvPr id="6" name="矩形 5"/>
          <p:cNvSpPr/>
          <p:nvPr/>
        </p:nvSpPr>
        <p:spPr>
          <a:xfrm>
            <a:off x="539552" y="601387"/>
            <a:ext cx="2808312" cy="28800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400" b="1" dirty="0" smtClean="0">
                <a:solidFill>
                  <a:schemeClr val="tx1"/>
                </a:solidFill>
              </a:rPr>
              <a:t>补充说明</a:t>
            </a:r>
            <a:endParaRPr lang="zh-CN" altLang="en-US" sz="1400" b="1" dirty="0">
              <a:solidFill>
                <a:schemeClr val="tx1"/>
              </a:solidFill>
            </a:endParaRPr>
          </a:p>
        </p:txBody>
      </p:sp>
      <p:pic>
        <p:nvPicPr>
          <p:cNvPr id="2054" name="Picture 6" descr="c:\DOCUME~1\ADMINI~1\APPLIC~1\360se6\USERDA~1\Temp\11-130~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322" y="3425507"/>
            <a:ext cx="5028869" cy="2730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DOCUME~1\ADMINI~1\APPLIC~1\360se6\USERDA~1\Temp\201208~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322" y="617195"/>
            <a:ext cx="5040560" cy="252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7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158</TotalTime>
  <Words>416</Words>
  <Application>Microsoft Office PowerPoint</Application>
  <PresentationFormat>全屏显示(4:3)</PresentationFormat>
  <Paragraphs>97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主题​​</vt:lpstr>
      <vt:lpstr>征文通知  2016年上海研究生学术论坛 Postgraduate’s Forum of Shanghai,2016  （电子科学与技术）   </vt:lpstr>
      <vt:lpstr>PowerPoint 演示文稿</vt:lpstr>
    </vt:vector>
  </TitlesOfParts>
  <Company>微软中国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yezi</cp:lastModifiedBy>
  <cp:revision>23</cp:revision>
  <cp:lastPrinted>2014-03-01T09:20:03Z</cp:lastPrinted>
  <dcterms:created xsi:type="dcterms:W3CDTF">2014-03-01T06:23:29Z</dcterms:created>
  <dcterms:modified xsi:type="dcterms:W3CDTF">2016-03-10T02:13:42Z</dcterms:modified>
</cp:coreProperties>
</file>