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67" r:id="rId3"/>
    <p:sldId id="275" r:id="rId4"/>
    <p:sldId id="266" r:id="rId5"/>
    <p:sldId id="268" r:id="rId6"/>
    <p:sldId id="269" r:id="rId7"/>
    <p:sldId id="270" r:id="rId8"/>
    <p:sldId id="271" r:id="rId9"/>
    <p:sldId id="272" r:id="rId10"/>
    <p:sldId id="257" r:id="rId11"/>
    <p:sldId id="262" r:id="rId12"/>
    <p:sldId id="264" r:id="rId13"/>
    <p:sldId id="273" r:id="rId14"/>
    <p:sldId id="274" r:id="rId1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87384" autoAdjust="0"/>
  </p:normalViewPr>
  <p:slideViewPr>
    <p:cSldViewPr>
      <p:cViewPr varScale="1">
        <p:scale>
          <a:sx n="67" d="100"/>
          <a:sy n="67" d="100"/>
        </p:scale>
        <p:origin x="1061" y="3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C7E8F-E397-4C59-B867-F0733777F5CD}" type="datetimeFigureOut">
              <a:rPr lang="zh-CN" altLang="en-US" smtClean="0"/>
              <a:pPr/>
              <a:t>2019/9/27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CB61F-ADC7-426B-8D0B-BB5C772EFB4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C7E8F-E397-4C59-B867-F0733777F5CD}" type="datetimeFigureOut">
              <a:rPr lang="zh-CN" altLang="en-US" smtClean="0"/>
              <a:pPr/>
              <a:t>2019/9/27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CB61F-ADC7-426B-8D0B-BB5C772EFB4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C7E8F-E397-4C59-B867-F0733777F5CD}" type="datetimeFigureOut">
              <a:rPr lang="zh-CN" altLang="en-US" smtClean="0"/>
              <a:pPr/>
              <a:t>2019/9/27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CB61F-ADC7-426B-8D0B-BB5C772EFB4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C7E8F-E397-4C59-B867-F0733777F5CD}" type="datetimeFigureOut">
              <a:rPr lang="zh-CN" altLang="en-US" smtClean="0"/>
              <a:pPr/>
              <a:t>2019/9/27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CB61F-ADC7-426B-8D0B-BB5C772EFB4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C7E8F-E397-4C59-B867-F0733777F5CD}" type="datetimeFigureOut">
              <a:rPr lang="zh-CN" altLang="en-US" smtClean="0"/>
              <a:pPr/>
              <a:t>2019/9/27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CB61F-ADC7-426B-8D0B-BB5C772EFB4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C7E8F-E397-4C59-B867-F0733777F5CD}" type="datetimeFigureOut">
              <a:rPr lang="zh-CN" altLang="en-US" smtClean="0"/>
              <a:pPr/>
              <a:t>2019/9/27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CB61F-ADC7-426B-8D0B-BB5C772EFB4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C7E8F-E397-4C59-B867-F0733777F5CD}" type="datetimeFigureOut">
              <a:rPr lang="zh-CN" altLang="en-US" smtClean="0"/>
              <a:pPr/>
              <a:t>2019/9/27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CB61F-ADC7-426B-8D0B-BB5C772EFB4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C7E8F-E397-4C59-B867-F0733777F5CD}" type="datetimeFigureOut">
              <a:rPr lang="zh-CN" altLang="en-US" smtClean="0"/>
              <a:pPr/>
              <a:t>2019/9/27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CB61F-ADC7-426B-8D0B-BB5C772EFB4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C7E8F-E397-4C59-B867-F0733777F5CD}" type="datetimeFigureOut">
              <a:rPr lang="zh-CN" altLang="en-US" smtClean="0"/>
              <a:pPr/>
              <a:t>2019/9/27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CB61F-ADC7-426B-8D0B-BB5C772EFB4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C7E8F-E397-4C59-B867-F0733777F5CD}" type="datetimeFigureOut">
              <a:rPr lang="zh-CN" altLang="en-US" smtClean="0"/>
              <a:pPr/>
              <a:t>2019/9/27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CB61F-ADC7-426B-8D0B-BB5C772EFB4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C7E8F-E397-4C59-B867-F0733777F5CD}" type="datetimeFigureOut">
              <a:rPr lang="zh-CN" altLang="en-US" smtClean="0"/>
              <a:pPr/>
              <a:t>2019/9/27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CB61F-ADC7-426B-8D0B-BB5C772EFB4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2C7E8F-E397-4C59-B867-F0733777F5CD}" type="datetimeFigureOut">
              <a:rPr lang="zh-CN" altLang="en-US" smtClean="0"/>
              <a:pPr/>
              <a:t>2019/9/27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4CB61F-ADC7-426B-8D0B-BB5C772EFB4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idc.ecnu.edu.cn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service.ecnu.edu.cn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11560" y="1196752"/>
            <a:ext cx="7772400" cy="3672408"/>
          </a:xfrm>
        </p:spPr>
        <p:txBody>
          <a:bodyPr>
            <a:normAutofit/>
          </a:bodyPr>
          <a:lstStyle/>
          <a:p>
            <a:r>
              <a:rPr lang="zh-CN" alt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研究生出国申请流程</a:t>
            </a:r>
            <a:r>
              <a:rPr lang="en-US" altLang="zh-CN" b="1" dirty="0" smtClean="0"/>
              <a:t/>
            </a:r>
            <a:br>
              <a:rPr lang="en-US" altLang="zh-CN" b="1" dirty="0" smtClean="0"/>
            </a:br>
            <a:r>
              <a:rPr lang="en-US" altLang="zh-CN" b="1" dirty="0" smtClean="0"/>
              <a:t/>
            </a:r>
            <a:br>
              <a:rPr lang="en-US" altLang="zh-CN" b="1" dirty="0" smtClean="0"/>
            </a:br>
            <a:r>
              <a:rPr lang="zh-CN" altLang="en-US" sz="36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学</a:t>
            </a:r>
            <a:r>
              <a:rPr lang="zh-CN" altLang="en-US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生</a:t>
            </a:r>
            <a:r>
              <a:rPr lang="zh-CN" altLang="en-US" sz="36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使用手册</a:t>
            </a:r>
            <a:r>
              <a:rPr lang="en-US" altLang="zh-CN" sz="3600" b="1" dirty="0"/>
              <a:t/>
            </a:r>
            <a:br>
              <a:rPr lang="en-US" altLang="zh-CN" sz="3600" b="1" dirty="0"/>
            </a:br>
            <a:endParaRPr lang="zh-CN" altLang="en-US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 descr="QQ截图2015051514455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3569" y="146646"/>
            <a:ext cx="7817522" cy="601419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43608" y="548680"/>
            <a:ext cx="7056784" cy="151216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8100392" y="848325"/>
            <a:ext cx="102231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00" b="1" dirty="0" smtClean="0"/>
              <a:t>系统自动带出学生信息</a:t>
            </a:r>
            <a:endParaRPr lang="zh-CN" altLang="en-US" sz="1300" b="1" dirty="0"/>
          </a:p>
        </p:txBody>
      </p:sp>
      <p:sp>
        <p:nvSpPr>
          <p:cNvPr id="12" name="矩形 11"/>
          <p:cNvSpPr/>
          <p:nvPr/>
        </p:nvSpPr>
        <p:spPr>
          <a:xfrm>
            <a:off x="1043608" y="2996952"/>
            <a:ext cx="7056784" cy="115212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右箭头 14"/>
          <p:cNvSpPr/>
          <p:nvPr/>
        </p:nvSpPr>
        <p:spPr>
          <a:xfrm>
            <a:off x="7812360" y="3789040"/>
            <a:ext cx="360040" cy="178072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8100392" y="3501008"/>
            <a:ext cx="1094321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00" b="1" dirty="0" smtClean="0"/>
              <a:t>经费来源至少选一项，可多选</a:t>
            </a:r>
            <a:endParaRPr lang="zh-CN" altLang="en-US" sz="1300" b="1" dirty="0"/>
          </a:p>
        </p:txBody>
      </p:sp>
      <p:sp>
        <p:nvSpPr>
          <p:cNvPr id="17" name="右箭头 16"/>
          <p:cNvSpPr/>
          <p:nvPr/>
        </p:nvSpPr>
        <p:spPr>
          <a:xfrm>
            <a:off x="7812360" y="1018680"/>
            <a:ext cx="360040" cy="178072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0" y="1340768"/>
            <a:ext cx="723275" cy="36862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500" b="1" dirty="0" smtClean="0"/>
              <a:t>示例：国家公派</a:t>
            </a:r>
            <a:endParaRPr lang="zh-CN" altLang="en-US" sz="3500" b="1" dirty="0"/>
          </a:p>
        </p:txBody>
      </p:sp>
      <p:sp>
        <p:nvSpPr>
          <p:cNvPr id="25" name="矩形 24"/>
          <p:cNvSpPr/>
          <p:nvPr/>
        </p:nvSpPr>
        <p:spPr>
          <a:xfrm>
            <a:off x="6516216" y="2708920"/>
            <a:ext cx="1008112" cy="21602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TextBox 29"/>
          <p:cNvSpPr txBox="1"/>
          <p:nvPr/>
        </p:nvSpPr>
        <p:spPr>
          <a:xfrm>
            <a:off x="539552" y="6165304"/>
            <a:ext cx="83187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申请提交后，首先会经过研究生教育国际合作与交流办公室审核，审核通过后，学生继续补充材料并提交。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 descr="QQ截图201505151451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8997" y="188640"/>
            <a:ext cx="7991475" cy="615315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7504" y="908720"/>
            <a:ext cx="723275" cy="561662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500" b="1" dirty="0" smtClean="0"/>
              <a:t>示例：自主联系出国研修</a:t>
            </a:r>
          </a:p>
        </p:txBody>
      </p:sp>
      <p:sp>
        <p:nvSpPr>
          <p:cNvPr id="6" name="矩形 5"/>
          <p:cNvSpPr/>
          <p:nvPr/>
        </p:nvSpPr>
        <p:spPr>
          <a:xfrm>
            <a:off x="971600" y="476672"/>
            <a:ext cx="7108164" cy="158417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8161846" y="632301"/>
            <a:ext cx="101866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00" b="1" dirty="0" smtClean="0"/>
              <a:t>系统自动带出学生信息</a:t>
            </a:r>
            <a:endParaRPr lang="zh-CN" altLang="en-US" sz="1300" b="1" dirty="0"/>
          </a:p>
        </p:txBody>
      </p:sp>
      <p:sp>
        <p:nvSpPr>
          <p:cNvPr id="8" name="右箭头 7"/>
          <p:cNvSpPr/>
          <p:nvPr/>
        </p:nvSpPr>
        <p:spPr>
          <a:xfrm>
            <a:off x="7884368" y="802656"/>
            <a:ext cx="360040" cy="178072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123728" y="2708920"/>
            <a:ext cx="1152128" cy="20113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1600" y="4365104"/>
            <a:ext cx="7108164" cy="158417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右箭头 12"/>
          <p:cNvSpPr/>
          <p:nvPr/>
        </p:nvSpPr>
        <p:spPr>
          <a:xfrm>
            <a:off x="7884368" y="5123136"/>
            <a:ext cx="360040" cy="178072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8131144" y="4784665"/>
            <a:ext cx="1018666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00" b="1" dirty="0" smtClean="0"/>
              <a:t>需填写详细的出国信息</a:t>
            </a:r>
          </a:p>
          <a:p>
            <a:endParaRPr lang="zh-CN" altLang="en-US" sz="13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539553" y="6093296"/>
            <a:ext cx="83529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由于没有选择“出国（境）短期研修资助，不需要经过研究生教育国际合作与交流办公室审核。学生提交申请时，需要一次性提交所有的材料。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642" y="1412776"/>
            <a:ext cx="7962900" cy="247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567642" y="2996952"/>
            <a:ext cx="6308614" cy="50405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标注 7"/>
          <p:cNvSpPr/>
          <p:nvPr/>
        </p:nvSpPr>
        <p:spPr>
          <a:xfrm>
            <a:off x="585402" y="4149080"/>
            <a:ext cx="4706678" cy="936104"/>
          </a:xfrm>
          <a:prstGeom prst="wedgeRoundRectCallout">
            <a:avLst>
              <a:gd name="adj1" fmla="val -45103"/>
              <a:gd name="adj2" fmla="val -116324"/>
              <a:gd name="adj3" fmla="val 16667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>
              <a:solidFill>
                <a:schemeClr val="tx1"/>
              </a:solidFill>
            </a:endParaRPr>
          </a:p>
          <a:p>
            <a:pPr algn="ctr"/>
            <a:r>
              <a:rPr lang="zh-CN" altLang="en-US" b="1" dirty="0" smtClean="0">
                <a:solidFill>
                  <a:schemeClr val="tx1"/>
                </a:solidFill>
              </a:rPr>
              <a:t>补充详细信息时，须勾选承诺才能继续</a:t>
            </a:r>
          </a:p>
          <a:p>
            <a:pPr algn="ctr"/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83568" y="620688"/>
            <a:ext cx="71096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成功提交申请后，学生可以在“我发起的流程”中查看申请的进度。</a:t>
            </a:r>
            <a:endParaRPr lang="zh-CN" altLang="en-US" dirty="0"/>
          </a:p>
        </p:txBody>
      </p:sp>
      <p:pic>
        <p:nvPicPr>
          <p:cNvPr id="7" name="图片 6" descr="QQ截图2015051514550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55776" y="1340768"/>
            <a:ext cx="3384376" cy="37357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28596" y="601524"/>
            <a:ext cx="81369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b="1" dirty="0" smtClean="0">
                <a:solidFill>
                  <a:srgbClr val="081276"/>
                </a:solidFill>
                <a:latin typeface="+mn-ea"/>
              </a:rPr>
              <a:t>下图中的流程结点，有各种颜色，深绿色代表已完成，浅绿色代表本类型无需执行，橘黄色代表处理中（本例中，研究生教育国际合作与交流办公室、学籍管理部门同时独立审核）。</a:t>
            </a:r>
            <a:endParaRPr lang="en-US" altLang="zh-CN" sz="1400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228724"/>
            <a:ext cx="7909622" cy="53686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51520" y="260648"/>
            <a:ext cx="8678198" cy="1811030"/>
          </a:xfrm>
        </p:spPr>
        <p:txBody>
          <a:bodyPr>
            <a:normAutofit/>
          </a:bodyPr>
          <a:lstStyle/>
          <a:p>
            <a:pPr algn="l"/>
            <a:r>
              <a:rPr lang="zh-CN" altLang="en-US" b="1" dirty="0" smtClean="0">
                <a:solidFill>
                  <a:schemeClr val="tx1"/>
                </a:solidFill>
              </a:rPr>
              <a:t>如何访问申请页面</a:t>
            </a:r>
            <a:endParaRPr lang="en-US" altLang="zh-CN" b="1" dirty="0" smtClean="0">
              <a:solidFill>
                <a:schemeClr val="tx1"/>
              </a:solidFill>
            </a:endParaRPr>
          </a:p>
          <a:p>
            <a:pPr algn="l"/>
            <a:endParaRPr lang="en-US" altLang="zh-CN" sz="2000" b="1" dirty="0" smtClean="0">
              <a:solidFill>
                <a:schemeClr val="tx1"/>
              </a:solidFill>
            </a:endParaRPr>
          </a:p>
          <a:p>
            <a:pPr algn="l"/>
            <a:r>
              <a:rPr lang="zh-CN" altLang="en-US" sz="2000" b="1" dirty="0" smtClean="0">
                <a:solidFill>
                  <a:schemeClr val="tx1"/>
                </a:solidFill>
              </a:rPr>
              <a:t>方法一：进入公共数据库</a:t>
            </a:r>
            <a:r>
              <a:rPr lang="en-US" altLang="zh-CN" sz="2000" b="1" dirty="0" smtClean="0">
                <a:solidFill>
                  <a:schemeClr val="tx1"/>
                </a:solidFill>
                <a:hlinkClick r:id="rId2"/>
              </a:rPr>
              <a:t>http://idc.ecnu.edu.cn/</a:t>
            </a:r>
            <a:endParaRPr lang="en-US" altLang="zh-CN" sz="2000" b="1" dirty="0" smtClean="0">
              <a:solidFill>
                <a:schemeClr val="tx1"/>
              </a:solidFill>
            </a:endParaRPr>
          </a:p>
          <a:p>
            <a:pPr algn="l"/>
            <a:r>
              <a:rPr lang="en-US" altLang="zh-CN" sz="2000" b="1" dirty="0" smtClean="0">
                <a:solidFill>
                  <a:schemeClr val="tx1"/>
                </a:solidFill>
              </a:rPr>
              <a:t>                   </a:t>
            </a:r>
            <a:r>
              <a:rPr lang="zh-CN" altLang="en-US" sz="2000" b="1" dirty="0" smtClean="0">
                <a:solidFill>
                  <a:schemeClr val="tx1"/>
                </a:solidFill>
              </a:rPr>
              <a:t>电子校务</a:t>
            </a:r>
            <a:r>
              <a:rPr lang="en-US" altLang="zh-CN" sz="2000" b="1" dirty="0" smtClean="0">
                <a:solidFill>
                  <a:schemeClr val="tx1"/>
                </a:solidFill>
              </a:rPr>
              <a:t>—</a:t>
            </a:r>
            <a:r>
              <a:rPr lang="zh-CN" altLang="en-US" sz="2000" b="1" dirty="0" smtClean="0">
                <a:solidFill>
                  <a:schemeClr val="tx1"/>
                </a:solidFill>
              </a:rPr>
              <a:t>师生综合服务平台</a:t>
            </a:r>
            <a:endParaRPr lang="en-US" altLang="zh-CN" sz="2000" b="1" dirty="0" smtClean="0">
              <a:solidFill>
                <a:schemeClr val="tx1"/>
              </a:solidFill>
            </a:endParaRPr>
          </a:p>
          <a:p>
            <a:pPr algn="l"/>
            <a:endParaRPr lang="en-US" altLang="zh-CN" b="1" dirty="0" smtClean="0">
              <a:solidFill>
                <a:schemeClr val="tx1"/>
              </a:solidFill>
            </a:endParaRPr>
          </a:p>
          <a:p>
            <a:pPr algn="l"/>
            <a:endParaRPr lang="en-US" altLang="zh-CN" b="1" dirty="0">
              <a:solidFill>
                <a:schemeClr val="tx1"/>
              </a:solidFill>
            </a:endParaRPr>
          </a:p>
          <a:p>
            <a:pPr algn="l"/>
            <a:endParaRPr lang="en-US" altLang="zh-CN" b="1" dirty="0" smtClean="0">
              <a:solidFill>
                <a:schemeClr val="tx1"/>
              </a:solidFill>
            </a:endParaRPr>
          </a:p>
          <a:p>
            <a:pPr algn="l"/>
            <a:endParaRPr lang="en-US" altLang="zh-CN" b="1" dirty="0" smtClean="0">
              <a:solidFill>
                <a:schemeClr val="tx1"/>
              </a:solidFill>
            </a:endParaRPr>
          </a:p>
          <a:p>
            <a:pPr algn="l"/>
            <a:endParaRPr lang="en-US" altLang="zh-CN" b="1" dirty="0" smtClean="0">
              <a:solidFill>
                <a:schemeClr val="tx1"/>
              </a:solidFill>
            </a:endParaRPr>
          </a:p>
          <a:p>
            <a:pPr algn="l"/>
            <a:endParaRPr lang="en-US" altLang="zh-CN" b="1" dirty="0" smtClean="0">
              <a:solidFill>
                <a:schemeClr val="tx1"/>
              </a:solidFill>
            </a:endParaRPr>
          </a:p>
        </p:txBody>
      </p:sp>
      <p:pic>
        <p:nvPicPr>
          <p:cNvPr id="2" name="Picture 2" descr="C:\Users\lenovo\Desktop\1569553821(1)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2214554"/>
            <a:ext cx="8375650" cy="36353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副标题 2"/>
          <p:cNvSpPr txBox="1">
            <a:spLocks/>
          </p:cNvSpPr>
          <p:nvPr/>
        </p:nvSpPr>
        <p:spPr>
          <a:xfrm>
            <a:off x="251520" y="260648"/>
            <a:ext cx="8678198" cy="18110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如何访问申请页面</a:t>
            </a:r>
            <a:endParaRPr kumimoji="0" lang="en-US" altLang="zh-CN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zh-CN" sz="2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方法二：进入师生综合服务平台首页 </a:t>
            </a:r>
            <a:r>
              <a:rPr kumimoji="0" lang="en-US" altLang="zh-CN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2"/>
              </a:rPr>
              <a:t>http://service.ecnu.edu.cn/</a:t>
            </a:r>
            <a:endParaRPr kumimoji="0" lang="en-US" altLang="zh-CN" sz="2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点击“研究生出国（境）申请（学习相关）”</a:t>
            </a:r>
            <a:endParaRPr kumimoji="0" lang="en-US" altLang="zh-CN" sz="2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Picture 2" descr="C:\Users\lenovo\Desktop\图片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375" y="1987550"/>
            <a:ext cx="8985250" cy="42275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副标题 2"/>
          <p:cNvSpPr txBox="1"/>
          <p:nvPr/>
        </p:nvSpPr>
        <p:spPr>
          <a:xfrm>
            <a:off x="500034" y="571480"/>
            <a:ext cx="7200800" cy="23042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n-US" altLang="zh-CN" b="1" dirty="0" smtClean="0">
              <a:solidFill>
                <a:schemeClr val="tx1"/>
              </a:solidFill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zh-CN" altLang="en-US" sz="2000" b="1" dirty="0" smtClean="0">
                <a:solidFill>
                  <a:schemeClr val="tx1"/>
                </a:solidFill>
              </a:rPr>
              <a:t>发起新流程</a:t>
            </a:r>
            <a:endParaRPr lang="en-US" altLang="zh-CN" sz="2000" b="1" dirty="0" smtClean="0">
              <a:solidFill>
                <a:schemeClr val="tx1"/>
              </a:solidFill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zh-CN" altLang="en-US" sz="2000" b="1" dirty="0" smtClean="0">
                <a:solidFill>
                  <a:schemeClr val="tx1"/>
                </a:solidFill>
              </a:rPr>
              <a:t>研究生出国（境）申请（学习相关）</a:t>
            </a:r>
            <a:endParaRPr lang="en-US" altLang="zh-CN" b="1" dirty="0" smtClean="0">
              <a:solidFill>
                <a:schemeClr val="tx1"/>
              </a:solidFill>
            </a:endParaRPr>
          </a:p>
          <a:p>
            <a:pPr algn="l"/>
            <a:endParaRPr lang="en-US" altLang="zh-CN" b="1" dirty="0" smtClean="0">
              <a:solidFill>
                <a:schemeClr val="tx1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82" y="2285992"/>
            <a:ext cx="8780228" cy="274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11561" y="836712"/>
            <a:ext cx="828092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成功发起申请必须满足两个条件：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 smtClean="0"/>
              <a:t>1</a:t>
            </a:r>
            <a:r>
              <a:rPr lang="zh-CN" altLang="en-US" dirty="0" smtClean="0"/>
              <a:t>、学生必须已经填写私人邮箱</a:t>
            </a:r>
            <a:endParaRPr lang="en-US" altLang="zh-CN" dirty="0" smtClean="0"/>
          </a:p>
          <a:p>
            <a:r>
              <a:rPr lang="en-US" altLang="zh-CN" dirty="0" smtClean="0"/>
              <a:t>       </a:t>
            </a:r>
            <a:r>
              <a:rPr lang="zh-CN" altLang="en-US" dirty="0" smtClean="0"/>
              <a:t>如果没有填写，请访问 师生综合服务平台首页 </a:t>
            </a:r>
            <a:r>
              <a:rPr lang="en-US" altLang="zh-CN" dirty="0" smtClean="0"/>
              <a:t>http://service.ecnu.edu.cn</a:t>
            </a:r>
            <a:r>
              <a:rPr lang="zh-CN" altLang="en-US" dirty="0" smtClean="0"/>
              <a:t>，在右上角点击            ，在弹出的窗口中维护“私人邮箱”；</a:t>
            </a:r>
            <a:endParaRPr lang="en-US" altLang="zh-CN" dirty="0" smtClean="0"/>
          </a:p>
          <a:p>
            <a:endParaRPr lang="en-US" altLang="zh-CN" dirty="0" smtClean="0"/>
          </a:p>
          <a:p>
            <a:endParaRPr lang="zh-CN" altLang="en-US" dirty="0" smtClean="0"/>
          </a:p>
        </p:txBody>
      </p:sp>
      <p:pic>
        <p:nvPicPr>
          <p:cNvPr id="5" name="图片 4" descr="QQ截图2015051514161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35696" y="1916832"/>
            <a:ext cx="485775" cy="381000"/>
          </a:xfrm>
          <a:prstGeom prst="rect">
            <a:avLst/>
          </a:prstGeom>
        </p:spPr>
      </p:pic>
      <p:pic>
        <p:nvPicPr>
          <p:cNvPr id="2050" name="Picture 2" descr="C:\Users\lenovo\Desktop\1569551030(1)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57356" y="2288717"/>
            <a:ext cx="4286280" cy="436804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11561" y="836712"/>
            <a:ext cx="828092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2</a:t>
            </a:r>
            <a:r>
              <a:rPr lang="zh-CN" altLang="en-US" dirty="0" smtClean="0"/>
              <a:t>、学生必须已经填写导师信息</a:t>
            </a:r>
            <a:endParaRPr lang="en-US" altLang="zh-CN" dirty="0" smtClean="0"/>
          </a:p>
          <a:p>
            <a:r>
              <a:rPr lang="en-US" altLang="zh-CN" dirty="0" smtClean="0"/>
              <a:t>        </a:t>
            </a:r>
            <a:r>
              <a:rPr lang="zh-CN" altLang="en-US" dirty="0" smtClean="0"/>
              <a:t>如果没有，请到 公共数据库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研究生系统</a:t>
            </a:r>
            <a:r>
              <a:rPr lang="en-US" altLang="zh-CN" dirty="0" smtClean="0"/>
              <a:t>—</a:t>
            </a:r>
            <a:r>
              <a:rPr lang="zh-CN" altLang="en-US" dirty="0" smtClean="0"/>
              <a:t>我的学籍</a:t>
            </a:r>
            <a:r>
              <a:rPr lang="en-US" altLang="zh-CN" dirty="0" smtClean="0"/>
              <a:t>—</a:t>
            </a:r>
            <a:r>
              <a:rPr lang="zh-CN" altLang="en-US" dirty="0" smtClean="0"/>
              <a:t>选择学生权限</a:t>
            </a:r>
            <a:r>
              <a:rPr lang="en-US" altLang="zh-CN" dirty="0" smtClean="0"/>
              <a:t>—</a:t>
            </a:r>
            <a:r>
              <a:rPr lang="zh-CN" altLang="en-US" dirty="0" smtClean="0"/>
              <a:t>学籍</a:t>
            </a:r>
            <a:r>
              <a:rPr lang="en-US" altLang="zh-CN" dirty="0" smtClean="0"/>
              <a:t>—</a:t>
            </a:r>
            <a:r>
              <a:rPr lang="zh-CN" altLang="en-US" dirty="0" smtClean="0"/>
              <a:t>学籍信息查看及修改</a:t>
            </a:r>
            <a:r>
              <a:rPr lang="en-US" altLang="zh-CN" dirty="0" smtClean="0"/>
              <a:t>—</a:t>
            </a:r>
            <a:r>
              <a:rPr lang="zh-CN" altLang="en-US" dirty="0" smtClean="0"/>
              <a:t>学籍信息中的导师一栏</a:t>
            </a:r>
            <a:r>
              <a:rPr lang="en-US" altLang="zh-CN" dirty="0" smtClean="0"/>
              <a:t>—</a:t>
            </a:r>
            <a:r>
              <a:rPr lang="zh-CN" altLang="en-US" dirty="0" smtClean="0"/>
              <a:t>保存修改</a:t>
            </a:r>
            <a:endParaRPr lang="en-US" altLang="zh-CN" dirty="0" smtClean="0"/>
          </a:p>
          <a:p>
            <a:r>
              <a:rPr lang="en-US" altLang="zh-CN" dirty="0" smtClean="0"/>
              <a:t>       </a:t>
            </a:r>
            <a:r>
              <a:rPr lang="zh-CN" altLang="en-US" dirty="0" smtClean="0"/>
              <a:t>如果以上方法失败，请致电</a:t>
            </a:r>
            <a:r>
              <a:rPr lang="en-US" altLang="zh-CN" dirty="0" smtClean="0"/>
              <a:t>54345001</a:t>
            </a:r>
            <a:r>
              <a:rPr lang="zh-CN" altLang="en-US" dirty="0" smtClean="0"/>
              <a:t>；或咨询所在院系秘书老师。</a:t>
            </a:r>
          </a:p>
          <a:p>
            <a:endParaRPr lang="zh-CN" altLang="en-US" dirty="0" smtClean="0"/>
          </a:p>
        </p:txBody>
      </p:sp>
      <p:pic>
        <p:nvPicPr>
          <p:cNvPr id="3074" name="Picture 2" descr="C:\Users\lenovo\Desktop\1569552667(1)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2071678"/>
            <a:ext cx="7461250" cy="44053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260648"/>
            <a:ext cx="828092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 smtClean="0"/>
              <a:t>维护导师信息后，在出国申请系统中仍提示需维护导师信息时，一般情况下，先关闭浏览器，然后重新登录系统即可，若仍然提示错误，请按照下面删除浏览器缓存后再尝试。</a:t>
            </a:r>
          </a:p>
          <a:p>
            <a:r>
              <a:rPr lang="en-US" altLang="zh-CN" dirty="0" smtClean="0"/>
              <a:t> </a:t>
            </a:r>
            <a:endParaRPr lang="zh-CN" altLang="zh-CN" dirty="0" smtClean="0"/>
          </a:p>
          <a:p>
            <a:r>
              <a:rPr lang="zh-CN" altLang="zh-CN" dirty="0" smtClean="0"/>
              <a:t>删除浏览器缓存方法：（以</a:t>
            </a:r>
            <a:r>
              <a:rPr lang="en-US" altLang="zh-CN" dirty="0" smtClean="0"/>
              <a:t>IE11.0</a:t>
            </a:r>
            <a:r>
              <a:rPr lang="zh-CN" altLang="zh-CN" dirty="0" smtClean="0"/>
              <a:t>浏览器为例，其他浏览器中找到</a:t>
            </a:r>
            <a:r>
              <a:rPr lang="en-US" altLang="zh-CN" dirty="0" smtClean="0"/>
              <a:t>Internet</a:t>
            </a:r>
            <a:r>
              <a:rPr lang="zh-CN" altLang="zh-CN" dirty="0" smtClean="0"/>
              <a:t>选项后操作相同）</a:t>
            </a:r>
            <a:endParaRPr lang="en-US" altLang="zh-CN" dirty="0" smtClean="0"/>
          </a:p>
          <a:p>
            <a:endParaRPr lang="zh-CN" altLang="zh-CN" dirty="0" smtClean="0"/>
          </a:p>
          <a:p>
            <a:r>
              <a:rPr lang="en-US" altLang="zh-CN" dirty="0" smtClean="0"/>
              <a:t>1.</a:t>
            </a:r>
            <a:r>
              <a:rPr lang="zh-CN" altLang="zh-CN" dirty="0" smtClean="0"/>
              <a:t>可点击</a:t>
            </a:r>
            <a:r>
              <a:rPr lang="en-US" altLang="zh-CN" dirty="0" smtClean="0"/>
              <a:t>IE</a:t>
            </a:r>
            <a:r>
              <a:rPr lang="zh-CN" altLang="zh-CN" dirty="0" smtClean="0"/>
              <a:t>浏览器右上角齿轮图标，点击里面的</a:t>
            </a:r>
            <a:r>
              <a:rPr lang="en-US" altLang="zh-CN" dirty="0" smtClean="0"/>
              <a:t>Internet</a:t>
            </a:r>
            <a:r>
              <a:rPr lang="zh-CN" altLang="zh-CN" dirty="0" smtClean="0"/>
              <a:t>选项，点击删除</a:t>
            </a:r>
          </a:p>
          <a:p>
            <a:r>
              <a:rPr lang="en-US" altLang="zh-CN" dirty="0" smtClean="0"/>
              <a:t> </a:t>
            </a:r>
            <a:endParaRPr lang="zh-CN" altLang="zh-CN" dirty="0" smtClean="0"/>
          </a:p>
          <a:p>
            <a:endParaRPr lang="zh-CN" altLang="en-US" dirty="0" smtClean="0"/>
          </a:p>
        </p:txBody>
      </p:sp>
      <p:pic>
        <p:nvPicPr>
          <p:cNvPr id="5" name="图片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195736" y="2636912"/>
            <a:ext cx="4536504" cy="39086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83569" y="764704"/>
            <a:ext cx="82809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2.</a:t>
            </a:r>
            <a:r>
              <a:rPr lang="zh-CN" altLang="zh-CN" dirty="0" smtClean="0"/>
              <a:t>出现下面窗口（注意勾选项目，一般勾选第一个和第三个即可），继续点击删除，然后关闭浏览器，重新打开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pic>
        <p:nvPicPr>
          <p:cNvPr id="6" name="图片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123728" y="1700808"/>
            <a:ext cx="4680520" cy="42624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323528" y="557972"/>
          <a:ext cx="8640960" cy="60486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803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803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803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0538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b="1" kern="1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研究生申请出国类别</a:t>
                      </a:r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b="1" kern="1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可选择的经费来源</a:t>
                      </a:r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b="1" kern="1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是否第一步</a:t>
                      </a:r>
                      <a:r>
                        <a:rPr lang="zh-CN" sz="1400" b="1" kern="100" dirty="0" smtClean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需要</a:t>
                      </a:r>
                      <a:r>
                        <a:rPr lang="zh-CN" altLang="en-US" sz="1400" b="1" kern="100" dirty="0" smtClean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研究生教育国际合作与交流办公室</a:t>
                      </a:r>
                      <a:r>
                        <a:rPr lang="zh-CN" sz="1400" b="1" kern="100" dirty="0" smtClean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审核</a:t>
                      </a:r>
                      <a:r>
                        <a:rPr lang="zh-CN" sz="1400" b="1" kern="1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经费情况</a:t>
                      </a:r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8264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校际交流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导师出资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院系经费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自费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对方资助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dirty="0" smtClean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需要</a:t>
                      </a:r>
                      <a:r>
                        <a:rPr lang="zh-CN" altLang="en-US" sz="1400" kern="100" dirty="0" smtClean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研究生教育国际合作与交流办公室</a:t>
                      </a:r>
                      <a:r>
                        <a:rPr lang="zh-CN" sz="1400" kern="100" dirty="0" smtClean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项目</a:t>
                      </a:r>
                      <a:r>
                        <a:rPr lang="zh-CN" sz="1400" kern="1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审核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8264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自主联系出国进修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1400" kern="100" dirty="0" smtClean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出国境</a:t>
                      </a:r>
                      <a:r>
                        <a:rPr lang="zh-CN" sz="1400" kern="100" dirty="0" smtClean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短期</a:t>
                      </a:r>
                      <a:r>
                        <a:rPr lang="zh-CN" sz="1400" kern="1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研修资助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导师出资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院系经费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自费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对方资助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dirty="0" smtClean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需要</a:t>
                      </a:r>
                      <a:r>
                        <a:rPr lang="zh-CN" altLang="en-US" sz="1400" kern="100" dirty="0" smtClean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研究生教育国际合作与交流办公室</a:t>
                      </a:r>
                      <a:r>
                        <a:rPr lang="zh-CN" sz="1400" kern="100" dirty="0" smtClean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项目</a:t>
                      </a:r>
                      <a:r>
                        <a:rPr lang="zh-CN" sz="1400" kern="1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审核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8264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院系校际交流、其他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导师出资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院系经费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自费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对方资助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不</a:t>
                      </a:r>
                      <a:r>
                        <a:rPr lang="zh-CN" sz="1400" kern="100" dirty="0" smtClean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需要</a:t>
                      </a:r>
                      <a:r>
                        <a:rPr lang="zh-CN" altLang="en-US" sz="1400" kern="100" dirty="0" smtClean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研究生教育国际合作与交流办公室</a:t>
                      </a:r>
                      <a:r>
                        <a:rPr lang="zh-CN" sz="1400" kern="100" dirty="0" smtClean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项目</a:t>
                      </a:r>
                      <a:r>
                        <a:rPr lang="zh-CN" sz="1400" kern="1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审核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9535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出国（境）会议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参加国际会议资助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导师出资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院系经费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自费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对方资助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如果选择</a:t>
                      </a:r>
                      <a:r>
                        <a:rPr lang="en-US" sz="1400" kern="1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1400" kern="1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参加国际会议资助</a:t>
                      </a:r>
                      <a:r>
                        <a:rPr lang="en-US" sz="1400" kern="1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1400" kern="1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zh-CN" sz="1400" kern="100" dirty="0" smtClean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需要</a:t>
                      </a:r>
                      <a:r>
                        <a:rPr lang="zh-CN" altLang="en-US" sz="1400" kern="100" dirty="0" smtClean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研究生教育国际合作与交流办公室</a:t>
                      </a:r>
                      <a:r>
                        <a:rPr lang="zh-CN" sz="1400" kern="100" dirty="0" smtClean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项目</a:t>
                      </a:r>
                      <a:r>
                        <a:rPr lang="zh-CN" sz="1400" kern="1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审核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23528" y="188640"/>
            <a:ext cx="73404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出国（境）原因有六种，选择不同的原因，申请流程的后续走向不同：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596</Words>
  <Application>Microsoft Office PowerPoint</Application>
  <PresentationFormat>全屏显示(4:3)</PresentationFormat>
  <Paragraphs>76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0" baseType="lpstr">
      <vt:lpstr>等线</vt:lpstr>
      <vt:lpstr>宋体</vt:lpstr>
      <vt:lpstr>Arial</vt:lpstr>
      <vt:lpstr>Calibri</vt:lpstr>
      <vt:lpstr>Times New Roman</vt:lpstr>
      <vt:lpstr>Office 主题​​</vt:lpstr>
      <vt:lpstr>研究生出国申请流程  学生使用手册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研究生出国申请流程</dc:title>
  <dc:creator>greatyu</dc:creator>
  <cp:lastModifiedBy>YANG RH</cp:lastModifiedBy>
  <cp:revision>50</cp:revision>
  <dcterms:created xsi:type="dcterms:W3CDTF">2015-04-28T03:50:00Z</dcterms:created>
  <dcterms:modified xsi:type="dcterms:W3CDTF">2019-09-27T03:19:42Z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2052-10.1.0.7245</vt:lpwstr>
  </property>
</Properties>
</file>