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Lst>
  <p:sldSz cx="6858000" cy="9906000" type="A4"/>
  <p:notesSz cx="6858000" cy="9144000"/>
  <p:defaultTextStyle>
    <a:defPPr>
      <a:defRPr lang="ja-JP"/>
    </a:defPPr>
    <a:lvl1pPr marL="0" algn="l" defTabSz="538764" rtl="0" eaLnBrk="1" latinLnBrk="0" hangingPunct="1">
      <a:defRPr kumimoji="1" sz="1061" kern="1200">
        <a:solidFill>
          <a:schemeClr val="tx1"/>
        </a:solidFill>
        <a:latin typeface="+mn-lt"/>
        <a:ea typeface="+mn-ea"/>
        <a:cs typeface="+mn-cs"/>
      </a:defRPr>
    </a:lvl1pPr>
    <a:lvl2pPr marL="269382" algn="l" defTabSz="538764" rtl="0" eaLnBrk="1" latinLnBrk="0" hangingPunct="1">
      <a:defRPr kumimoji="1" sz="1061" kern="1200">
        <a:solidFill>
          <a:schemeClr val="tx1"/>
        </a:solidFill>
        <a:latin typeface="+mn-lt"/>
        <a:ea typeface="+mn-ea"/>
        <a:cs typeface="+mn-cs"/>
      </a:defRPr>
    </a:lvl2pPr>
    <a:lvl3pPr marL="538764" algn="l" defTabSz="538764" rtl="0" eaLnBrk="1" latinLnBrk="0" hangingPunct="1">
      <a:defRPr kumimoji="1" sz="1061" kern="1200">
        <a:solidFill>
          <a:schemeClr val="tx1"/>
        </a:solidFill>
        <a:latin typeface="+mn-lt"/>
        <a:ea typeface="+mn-ea"/>
        <a:cs typeface="+mn-cs"/>
      </a:defRPr>
    </a:lvl3pPr>
    <a:lvl4pPr marL="808147" algn="l" defTabSz="538764" rtl="0" eaLnBrk="1" latinLnBrk="0" hangingPunct="1">
      <a:defRPr kumimoji="1" sz="1061" kern="1200">
        <a:solidFill>
          <a:schemeClr val="tx1"/>
        </a:solidFill>
        <a:latin typeface="+mn-lt"/>
        <a:ea typeface="+mn-ea"/>
        <a:cs typeface="+mn-cs"/>
      </a:defRPr>
    </a:lvl4pPr>
    <a:lvl5pPr marL="1077529" algn="l" defTabSz="538764" rtl="0" eaLnBrk="1" latinLnBrk="0" hangingPunct="1">
      <a:defRPr kumimoji="1" sz="1061" kern="1200">
        <a:solidFill>
          <a:schemeClr val="tx1"/>
        </a:solidFill>
        <a:latin typeface="+mn-lt"/>
        <a:ea typeface="+mn-ea"/>
        <a:cs typeface="+mn-cs"/>
      </a:defRPr>
    </a:lvl5pPr>
    <a:lvl6pPr marL="1346911" algn="l" defTabSz="538764" rtl="0" eaLnBrk="1" latinLnBrk="0" hangingPunct="1">
      <a:defRPr kumimoji="1" sz="1061" kern="1200">
        <a:solidFill>
          <a:schemeClr val="tx1"/>
        </a:solidFill>
        <a:latin typeface="+mn-lt"/>
        <a:ea typeface="+mn-ea"/>
        <a:cs typeface="+mn-cs"/>
      </a:defRPr>
    </a:lvl6pPr>
    <a:lvl7pPr marL="1616293" algn="l" defTabSz="538764" rtl="0" eaLnBrk="1" latinLnBrk="0" hangingPunct="1">
      <a:defRPr kumimoji="1" sz="1061" kern="1200">
        <a:solidFill>
          <a:schemeClr val="tx1"/>
        </a:solidFill>
        <a:latin typeface="+mn-lt"/>
        <a:ea typeface="+mn-ea"/>
        <a:cs typeface="+mn-cs"/>
      </a:defRPr>
    </a:lvl7pPr>
    <a:lvl8pPr marL="1885676" algn="l" defTabSz="538764" rtl="0" eaLnBrk="1" latinLnBrk="0" hangingPunct="1">
      <a:defRPr kumimoji="1" sz="1061" kern="1200">
        <a:solidFill>
          <a:schemeClr val="tx1"/>
        </a:solidFill>
        <a:latin typeface="+mn-lt"/>
        <a:ea typeface="+mn-ea"/>
        <a:cs typeface="+mn-cs"/>
      </a:defRPr>
    </a:lvl8pPr>
    <a:lvl9pPr marL="2155058" algn="l" defTabSz="538764" rtl="0" eaLnBrk="1" latinLnBrk="0" hangingPunct="1">
      <a:defRPr kumimoji="1" sz="1061"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252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0702C8A2-23C1-4B1F-872C-D837F12648D3}" type="datetimeFigureOut">
              <a:rPr kumimoji="1" lang="ja-JP" altLang="en-US" smtClean="0"/>
              <a:t>2019/3/4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D5DFB4E-2F03-4280-9C47-EC43692E4EB0}" type="slidenum">
              <a:rPr kumimoji="1" lang="ja-JP" altLang="en-US" smtClean="0"/>
              <a:t>‹#›</a:t>
            </a:fld>
            <a:endParaRPr kumimoji="1" lang="ja-JP" altLang="en-US"/>
          </a:p>
        </p:txBody>
      </p:sp>
    </p:spTree>
    <p:extLst>
      <p:ext uri="{BB962C8B-B14F-4D97-AF65-F5344CB8AC3E}">
        <p14:creationId xmlns:p14="http://schemas.microsoft.com/office/powerpoint/2010/main" val="2040457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0702C8A2-23C1-4B1F-872C-D837F12648D3}" type="datetimeFigureOut">
              <a:rPr kumimoji="1" lang="ja-JP" altLang="en-US" smtClean="0"/>
              <a:t>2019/3/4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D5DFB4E-2F03-4280-9C47-EC43692E4EB0}" type="slidenum">
              <a:rPr kumimoji="1" lang="ja-JP" altLang="en-US" smtClean="0"/>
              <a:t>‹#›</a:t>
            </a:fld>
            <a:endParaRPr kumimoji="1" lang="ja-JP" altLang="en-US"/>
          </a:p>
        </p:txBody>
      </p:sp>
    </p:spTree>
    <p:extLst>
      <p:ext uri="{BB962C8B-B14F-4D97-AF65-F5344CB8AC3E}">
        <p14:creationId xmlns:p14="http://schemas.microsoft.com/office/powerpoint/2010/main" val="3096788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0702C8A2-23C1-4B1F-872C-D837F12648D3}" type="datetimeFigureOut">
              <a:rPr kumimoji="1" lang="ja-JP" altLang="en-US" smtClean="0"/>
              <a:t>2019/3/4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D5DFB4E-2F03-4280-9C47-EC43692E4EB0}" type="slidenum">
              <a:rPr kumimoji="1" lang="ja-JP" altLang="en-US" smtClean="0"/>
              <a:t>‹#›</a:t>
            </a:fld>
            <a:endParaRPr kumimoji="1" lang="ja-JP" altLang="en-US"/>
          </a:p>
        </p:txBody>
      </p:sp>
    </p:spTree>
    <p:extLst>
      <p:ext uri="{BB962C8B-B14F-4D97-AF65-F5344CB8AC3E}">
        <p14:creationId xmlns:p14="http://schemas.microsoft.com/office/powerpoint/2010/main" val="109073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0702C8A2-23C1-4B1F-872C-D837F12648D3}" type="datetimeFigureOut">
              <a:rPr kumimoji="1" lang="ja-JP" altLang="en-US" smtClean="0"/>
              <a:t>2019/3/4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D5DFB4E-2F03-4280-9C47-EC43692E4EB0}" type="slidenum">
              <a:rPr kumimoji="1" lang="ja-JP" altLang="en-US" smtClean="0"/>
              <a:t>‹#›</a:t>
            </a:fld>
            <a:endParaRPr kumimoji="1" lang="ja-JP" altLang="en-US"/>
          </a:p>
        </p:txBody>
      </p:sp>
    </p:spTree>
    <p:extLst>
      <p:ext uri="{BB962C8B-B14F-4D97-AF65-F5344CB8AC3E}">
        <p14:creationId xmlns:p14="http://schemas.microsoft.com/office/powerpoint/2010/main" val="873042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0702C8A2-23C1-4B1F-872C-D837F12648D3}" type="datetimeFigureOut">
              <a:rPr kumimoji="1" lang="ja-JP" altLang="en-US" smtClean="0"/>
              <a:t>2019/3/4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D5DFB4E-2F03-4280-9C47-EC43692E4EB0}" type="slidenum">
              <a:rPr kumimoji="1" lang="ja-JP" altLang="en-US" smtClean="0"/>
              <a:t>‹#›</a:t>
            </a:fld>
            <a:endParaRPr kumimoji="1" lang="ja-JP" altLang="en-US"/>
          </a:p>
        </p:txBody>
      </p:sp>
    </p:spTree>
    <p:extLst>
      <p:ext uri="{BB962C8B-B14F-4D97-AF65-F5344CB8AC3E}">
        <p14:creationId xmlns:p14="http://schemas.microsoft.com/office/powerpoint/2010/main" val="2608943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0702C8A2-23C1-4B1F-872C-D837F12648D3}" type="datetimeFigureOut">
              <a:rPr kumimoji="1" lang="ja-JP" altLang="en-US" smtClean="0"/>
              <a:t>2019/3/4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D5DFB4E-2F03-4280-9C47-EC43692E4EB0}" type="slidenum">
              <a:rPr kumimoji="1" lang="ja-JP" altLang="en-US" smtClean="0"/>
              <a:t>‹#›</a:t>
            </a:fld>
            <a:endParaRPr kumimoji="1" lang="ja-JP" altLang="en-US"/>
          </a:p>
        </p:txBody>
      </p:sp>
    </p:spTree>
    <p:extLst>
      <p:ext uri="{BB962C8B-B14F-4D97-AF65-F5344CB8AC3E}">
        <p14:creationId xmlns:p14="http://schemas.microsoft.com/office/powerpoint/2010/main" val="3221840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0702C8A2-23C1-4B1F-872C-D837F12648D3}" type="datetimeFigureOut">
              <a:rPr kumimoji="1" lang="ja-JP" altLang="en-US" smtClean="0"/>
              <a:t>2019/3/4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D5DFB4E-2F03-4280-9C47-EC43692E4EB0}" type="slidenum">
              <a:rPr kumimoji="1" lang="ja-JP" altLang="en-US" smtClean="0"/>
              <a:t>‹#›</a:t>
            </a:fld>
            <a:endParaRPr kumimoji="1" lang="ja-JP" altLang="en-US"/>
          </a:p>
        </p:txBody>
      </p:sp>
    </p:spTree>
    <p:extLst>
      <p:ext uri="{BB962C8B-B14F-4D97-AF65-F5344CB8AC3E}">
        <p14:creationId xmlns:p14="http://schemas.microsoft.com/office/powerpoint/2010/main" val="382335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0702C8A2-23C1-4B1F-872C-D837F12648D3}" type="datetimeFigureOut">
              <a:rPr kumimoji="1" lang="ja-JP" altLang="en-US" smtClean="0"/>
              <a:t>2019/3/4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D5DFB4E-2F03-4280-9C47-EC43692E4EB0}" type="slidenum">
              <a:rPr kumimoji="1" lang="ja-JP" altLang="en-US" smtClean="0"/>
              <a:t>‹#›</a:t>
            </a:fld>
            <a:endParaRPr kumimoji="1" lang="ja-JP" altLang="en-US"/>
          </a:p>
        </p:txBody>
      </p:sp>
    </p:spTree>
    <p:extLst>
      <p:ext uri="{BB962C8B-B14F-4D97-AF65-F5344CB8AC3E}">
        <p14:creationId xmlns:p14="http://schemas.microsoft.com/office/powerpoint/2010/main" val="4061887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02C8A2-23C1-4B1F-872C-D837F12648D3}" type="datetimeFigureOut">
              <a:rPr kumimoji="1" lang="ja-JP" altLang="en-US" smtClean="0"/>
              <a:t>2019/3/4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D5DFB4E-2F03-4280-9C47-EC43692E4EB0}" type="slidenum">
              <a:rPr kumimoji="1" lang="ja-JP" altLang="en-US" smtClean="0"/>
              <a:t>‹#›</a:t>
            </a:fld>
            <a:endParaRPr kumimoji="1" lang="ja-JP" altLang="en-US"/>
          </a:p>
        </p:txBody>
      </p:sp>
    </p:spTree>
    <p:extLst>
      <p:ext uri="{BB962C8B-B14F-4D97-AF65-F5344CB8AC3E}">
        <p14:creationId xmlns:p14="http://schemas.microsoft.com/office/powerpoint/2010/main" val="452162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0702C8A2-23C1-4B1F-872C-D837F12648D3}" type="datetimeFigureOut">
              <a:rPr kumimoji="1" lang="ja-JP" altLang="en-US" smtClean="0"/>
              <a:t>2019/3/4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D5DFB4E-2F03-4280-9C47-EC43692E4EB0}" type="slidenum">
              <a:rPr kumimoji="1" lang="ja-JP" altLang="en-US" smtClean="0"/>
              <a:t>‹#›</a:t>
            </a:fld>
            <a:endParaRPr kumimoji="1" lang="ja-JP" altLang="en-US"/>
          </a:p>
        </p:txBody>
      </p:sp>
    </p:spTree>
    <p:extLst>
      <p:ext uri="{BB962C8B-B14F-4D97-AF65-F5344CB8AC3E}">
        <p14:creationId xmlns:p14="http://schemas.microsoft.com/office/powerpoint/2010/main" val="3387059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smtClean="0"/>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0702C8A2-23C1-4B1F-872C-D837F12648D3}" type="datetimeFigureOut">
              <a:rPr kumimoji="1" lang="ja-JP" altLang="en-US" smtClean="0"/>
              <a:t>2019/3/4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D5DFB4E-2F03-4280-9C47-EC43692E4EB0}" type="slidenum">
              <a:rPr kumimoji="1" lang="ja-JP" altLang="en-US" smtClean="0"/>
              <a:t>‹#›</a:t>
            </a:fld>
            <a:endParaRPr kumimoji="1" lang="ja-JP" altLang="en-US"/>
          </a:p>
        </p:txBody>
      </p:sp>
    </p:spTree>
    <p:extLst>
      <p:ext uri="{BB962C8B-B14F-4D97-AF65-F5344CB8AC3E}">
        <p14:creationId xmlns:p14="http://schemas.microsoft.com/office/powerpoint/2010/main" val="3231036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702C8A2-23C1-4B1F-872C-D837F12648D3}" type="datetimeFigureOut">
              <a:rPr kumimoji="1" lang="ja-JP" altLang="en-US" smtClean="0"/>
              <a:t>2019/3/4</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D5DFB4E-2F03-4280-9C47-EC43692E4EB0}" type="slidenum">
              <a:rPr kumimoji="1" lang="ja-JP" altLang="en-US" smtClean="0"/>
              <a:t>‹#›</a:t>
            </a:fld>
            <a:endParaRPr kumimoji="1" lang="ja-JP" altLang="en-US"/>
          </a:p>
        </p:txBody>
      </p:sp>
    </p:spTree>
    <p:extLst>
      <p:ext uri="{BB962C8B-B14F-4D97-AF65-F5344CB8AC3E}">
        <p14:creationId xmlns:p14="http://schemas.microsoft.com/office/powerpoint/2010/main" val="214328685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08032" y="7013016"/>
            <a:ext cx="3370580" cy="2529763"/>
          </a:xfrm>
          <a:prstGeom prst="rect">
            <a:avLst/>
          </a:prstGeom>
        </p:spPr>
      </p:pic>
      <p:sp>
        <p:nvSpPr>
          <p:cNvPr id="2" name="タイトル 1"/>
          <p:cNvSpPr>
            <a:spLocks noGrp="1"/>
          </p:cNvSpPr>
          <p:nvPr>
            <p:ph type="title"/>
          </p:nvPr>
        </p:nvSpPr>
        <p:spPr>
          <a:xfrm>
            <a:off x="292100" y="1447799"/>
            <a:ext cx="6470649" cy="939801"/>
          </a:xfrm>
        </p:spPr>
        <p:txBody>
          <a:bodyPr>
            <a:normAutofit/>
          </a:bodyPr>
          <a:lstStyle/>
          <a:p>
            <a:pPr algn="ctr"/>
            <a:r>
              <a:rPr lang="en-US" altLang="ja-JP" sz="2600" i="1" dirty="0" smtClean="0">
                <a:solidFill>
                  <a:srgbClr val="7030A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Guide </a:t>
            </a:r>
            <a:r>
              <a:rPr lang="en-US" altLang="ja-JP" sz="2600" i="1" dirty="0">
                <a:solidFill>
                  <a:srgbClr val="7030A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to Graduate School of </a:t>
            </a:r>
            <a:r>
              <a:rPr lang="en-US" altLang="ja-JP" sz="2600" i="1" dirty="0" smtClean="0">
                <a:solidFill>
                  <a:srgbClr val="7030A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Education</a:t>
            </a:r>
            <a:br>
              <a:rPr lang="en-US" altLang="ja-JP" sz="2600" i="1" dirty="0" smtClean="0">
                <a:solidFill>
                  <a:srgbClr val="7030A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br>
            <a:r>
              <a:rPr lang="en-US" altLang="ja-JP" sz="2600" i="1" dirty="0" smtClean="0">
                <a:solidFill>
                  <a:srgbClr val="7030A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University </a:t>
            </a:r>
            <a:r>
              <a:rPr lang="en-US" altLang="ja-JP" sz="2600" i="1" dirty="0">
                <a:solidFill>
                  <a:srgbClr val="7030A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of Tsukuba, Japan </a:t>
            </a:r>
            <a:endParaRPr kumimoji="1" lang="ja-JP" altLang="en-US" sz="2600" i="1" dirty="0">
              <a:solidFill>
                <a:srgbClr val="7030A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5" name="コンテンツ プレースホルダー 4"/>
          <p:cNvSpPr>
            <a:spLocks noGrp="1"/>
          </p:cNvSpPr>
          <p:nvPr>
            <p:ph idx="1"/>
          </p:nvPr>
        </p:nvSpPr>
        <p:spPr>
          <a:xfrm>
            <a:off x="484187" y="2387600"/>
            <a:ext cx="5915025" cy="5700536"/>
          </a:xfrm>
        </p:spPr>
        <p:txBody>
          <a:bodyPr>
            <a:normAutofit fontScale="92500" lnSpcReduction="20000"/>
          </a:bodyPr>
          <a:lstStyle/>
          <a:p>
            <a:endParaRPr lang="ja-JP" altLang="en-US" dirty="0"/>
          </a:p>
          <a:p>
            <a:pPr>
              <a:buFont typeface="Wingdings" panose="05000000000000000000" pitchFamily="2" charset="2"/>
              <a:buChar char="p"/>
            </a:pPr>
            <a:r>
              <a:rPr lang="en-US" altLang="ja-JP" dirty="0" smtClean="0"/>
              <a:t> </a:t>
            </a:r>
            <a:r>
              <a:rPr lang="en-US" altLang="ja-JP" dirty="0"/>
              <a:t>Time: </a:t>
            </a:r>
            <a:r>
              <a:rPr lang="en-US" altLang="ja-JP" dirty="0" smtClean="0"/>
              <a:t>March 13th </a:t>
            </a:r>
            <a:r>
              <a:rPr lang="en-US" altLang="ja-JP" dirty="0"/>
              <a:t>(Wed.) </a:t>
            </a:r>
            <a:r>
              <a:rPr lang="en-US" altLang="ja-JP" dirty="0" smtClean="0"/>
              <a:t>16:00-17:00 </a:t>
            </a:r>
            <a:endParaRPr lang="en-US" altLang="ja-JP" dirty="0"/>
          </a:p>
          <a:p>
            <a:pPr>
              <a:buFont typeface="Wingdings" panose="05000000000000000000" pitchFamily="2" charset="2"/>
              <a:buChar char="p"/>
            </a:pPr>
            <a:r>
              <a:rPr lang="en-US" altLang="ja-JP" dirty="0" smtClean="0"/>
              <a:t> </a:t>
            </a:r>
            <a:r>
              <a:rPr lang="en-US" altLang="ja-JP" dirty="0"/>
              <a:t>Place: </a:t>
            </a:r>
            <a:r>
              <a:rPr lang="en-US" altLang="zh-CN" dirty="0" smtClean="0"/>
              <a:t>Room 201, </a:t>
            </a:r>
            <a:r>
              <a:rPr lang="en-US" altLang="zh-CN" dirty="0" err="1" smtClean="0"/>
              <a:t>Wenke</a:t>
            </a:r>
            <a:r>
              <a:rPr lang="en-US" altLang="zh-CN" dirty="0" smtClean="0"/>
              <a:t> Building (Faculty of Education,      ECNU)</a:t>
            </a:r>
            <a:endParaRPr lang="en-US" altLang="ja-JP" dirty="0" smtClean="0"/>
          </a:p>
          <a:p>
            <a:pPr marL="0" indent="0">
              <a:buNone/>
            </a:pPr>
            <a:endParaRPr lang="en-US" altLang="ja-JP" dirty="0" smtClean="0"/>
          </a:p>
          <a:p>
            <a:pPr>
              <a:buFont typeface="Wingdings" panose="05000000000000000000" pitchFamily="2" charset="2"/>
              <a:buChar char="p"/>
            </a:pPr>
            <a:r>
              <a:rPr lang="en-US" altLang="ja-JP" dirty="0" smtClean="0"/>
              <a:t>Speakers</a:t>
            </a:r>
            <a:r>
              <a:rPr lang="en-US" altLang="ja-JP" dirty="0"/>
              <a:t>: </a:t>
            </a:r>
          </a:p>
          <a:p>
            <a:pPr lvl="1">
              <a:buFont typeface="Wingdings" panose="05000000000000000000" pitchFamily="2" charset="2"/>
              <a:buChar char="p"/>
            </a:pPr>
            <a:r>
              <a:rPr lang="en-US" altLang="ja-JP" dirty="0" smtClean="0"/>
              <a:t> Hirofumi HAMADA (Professor) </a:t>
            </a:r>
            <a:endParaRPr lang="en-US" altLang="ja-JP" dirty="0"/>
          </a:p>
          <a:p>
            <a:pPr lvl="1">
              <a:buFont typeface="Wingdings" panose="05000000000000000000" pitchFamily="2" charset="2"/>
              <a:buChar char="p"/>
            </a:pPr>
            <a:r>
              <a:rPr lang="en-US" altLang="ja-JP" dirty="0" smtClean="0"/>
              <a:t> Kiyoshi KARAKI (Professor</a:t>
            </a:r>
            <a:r>
              <a:rPr lang="en-US" altLang="ja-JP" dirty="0"/>
              <a:t>) </a:t>
            </a:r>
          </a:p>
          <a:p>
            <a:pPr lvl="1">
              <a:buFont typeface="Wingdings" panose="05000000000000000000" pitchFamily="2" charset="2"/>
              <a:buChar char="p"/>
            </a:pPr>
            <a:r>
              <a:rPr lang="en-US" altLang="ja-JP" dirty="0" smtClean="0"/>
              <a:t> </a:t>
            </a:r>
            <a:r>
              <a:rPr lang="en-US" altLang="ja-JP" dirty="0" err="1" smtClean="0"/>
              <a:t>Takanori</a:t>
            </a:r>
            <a:r>
              <a:rPr lang="en-US" altLang="ja-JP" dirty="0" smtClean="0"/>
              <a:t> UEDA (Associate Professor</a:t>
            </a:r>
            <a:r>
              <a:rPr lang="en-US" altLang="ja-JP" dirty="0"/>
              <a:t>) </a:t>
            </a:r>
            <a:endParaRPr lang="en-US" altLang="ja-JP" dirty="0" smtClean="0"/>
          </a:p>
          <a:p>
            <a:pPr lvl="1">
              <a:buFont typeface="Wingdings" panose="05000000000000000000" pitchFamily="2" charset="2"/>
              <a:buChar char="p"/>
            </a:pPr>
            <a:r>
              <a:rPr lang="en-US" altLang="ja-JP" dirty="0" smtClean="0"/>
              <a:t> Graduate students</a:t>
            </a:r>
            <a:endParaRPr lang="en-US" altLang="ja-JP" dirty="0"/>
          </a:p>
          <a:p>
            <a:pPr>
              <a:buFont typeface="Wingdings" panose="05000000000000000000" pitchFamily="2" charset="2"/>
              <a:buChar char="p"/>
            </a:pPr>
            <a:r>
              <a:rPr lang="en-US" altLang="ja-JP" dirty="0" smtClean="0"/>
              <a:t> </a:t>
            </a:r>
            <a:r>
              <a:rPr lang="en-US" altLang="ja-JP" dirty="0"/>
              <a:t>Summary: </a:t>
            </a:r>
          </a:p>
          <a:p>
            <a:pPr lvl="1">
              <a:buFont typeface="Wingdings" panose="05000000000000000000" pitchFamily="2" charset="2"/>
              <a:buChar char="p"/>
            </a:pPr>
            <a:r>
              <a:rPr lang="en-US" altLang="ja-JP" dirty="0" smtClean="0"/>
              <a:t> </a:t>
            </a:r>
            <a:r>
              <a:rPr lang="en-US" altLang="ja-JP" dirty="0"/>
              <a:t>We would like to introduce the Graduate School of </a:t>
            </a:r>
            <a:r>
              <a:rPr lang="en-US" altLang="ja-JP" dirty="0" smtClean="0"/>
              <a:t>Education </a:t>
            </a:r>
            <a:r>
              <a:rPr lang="en-US" altLang="ja-JP" dirty="0"/>
              <a:t>at University of Tsukuba, Japan. </a:t>
            </a:r>
            <a:r>
              <a:rPr lang="en-US" altLang="ja-JP" dirty="0" smtClean="0"/>
              <a:t>Some professors and graduate students will give an overview of the Master’s Program and Doctoral Programs in Education. We </a:t>
            </a:r>
            <a:r>
              <a:rPr lang="en-US" altLang="ja-JP" dirty="0"/>
              <a:t>welcome students who are interested in studying in our graduate school. English, Japanese and Chinese are available in the Q&amp;A. </a:t>
            </a:r>
          </a:p>
          <a:p>
            <a:pPr>
              <a:buFont typeface="Wingdings" panose="05000000000000000000" pitchFamily="2" charset="2"/>
              <a:buChar char="p"/>
            </a:pPr>
            <a:r>
              <a:rPr lang="en-US" altLang="ja-JP" dirty="0" smtClean="0"/>
              <a:t>Contact </a:t>
            </a:r>
            <a:r>
              <a:rPr lang="en-US" altLang="ja-JP" dirty="0"/>
              <a:t>information: </a:t>
            </a:r>
            <a:endParaRPr lang="en-US" altLang="ja-JP" dirty="0" smtClean="0"/>
          </a:p>
          <a:p>
            <a:pPr marL="342900" lvl="1" indent="0">
              <a:buNone/>
            </a:pPr>
            <a:r>
              <a:rPr lang="zh-TW" altLang="en-US" sz="1300" dirty="0" smtClean="0">
                <a:latin typeface="Meiryo UI" panose="020B0604030504040204" pitchFamily="50" charset="-128"/>
                <a:ea typeface="Meiryo UI" panose="020B0604030504040204" pitchFamily="50" charset="-128"/>
              </a:rPr>
              <a:t>國際</a:t>
            </a:r>
            <a:r>
              <a:rPr lang="zh-TW" altLang="en-US" sz="1300" dirty="0">
                <a:latin typeface="Meiryo UI" panose="020B0604030504040204" pitchFamily="50" charset="-128"/>
                <a:ea typeface="Meiryo UI" panose="020B0604030504040204" pitchFamily="50" charset="-128"/>
              </a:rPr>
              <a:t>交流処（物理楼</a:t>
            </a:r>
            <a:r>
              <a:rPr lang="en-US" altLang="zh-TW" sz="1300" dirty="0">
                <a:latin typeface="Meiryo UI" panose="020B0604030504040204" pitchFamily="50" charset="-128"/>
                <a:ea typeface="Meiryo UI" panose="020B0604030504040204" pitchFamily="50" charset="-128"/>
              </a:rPr>
              <a:t>357</a:t>
            </a:r>
            <a:r>
              <a:rPr lang="zh-TW" altLang="en-US" sz="1300" dirty="0">
                <a:latin typeface="Meiryo UI" panose="020B0604030504040204" pitchFamily="50" charset="-128"/>
                <a:ea typeface="Meiryo UI" panose="020B0604030504040204" pitchFamily="50" charset="-128"/>
              </a:rPr>
              <a:t>室</a:t>
            </a:r>
            <a:r>
              <a:rPr lang="zh-TW" altLang="en-US" sz="1300" dirty="0" smtClean="0">
                <a:latin typeface="Meiryo UI" panose="020B0604030504040204" pitchFamily="50" charset="-128"/>
                <a:ea typeface="Meiryo UI" panose="020B0604030504040204" pitchFamily="50" charset="-128"/>
              </a:rPr>
              <a:t>）</a:t>
            </a:r>
            <a:endParaRPr lang="en-US" altLang="zh-TW" sz="1300" dirty="0" smtClean="0">
              <a:latin typeface="Meiryo UI" panose="020B0604030504040204" pitchFamily="50" charset="-128"/>
              <a:ea typeface="Meiryo UI" panose="020B0604030504040204" pitchFamily="50" charset="-128"/>
            </a:endParaRPr>
          </a:p>
          <a:p>
            <a:pPr marL="342900" lvl="1" indent="0">
              <a:buNone/>
            </a:pPr>
            <a:r>
              <a:rPr lang="ja-JP" altLang="en-US" sz="1300" dirty="0">
                <a:latin typeface="Meiryo UI" panose="020B0604030504040204" pitchFamily="50" charset="-128"/>
                <a:ea typeface="Meiryo UI" panose="020B0604030504040204" pitchFamily="50" charset="-128"/>
              </a:rPr>
              <a:t>屠　暁</a:t>
            </a:r>
            <a:r>
              <a:rPr lang="ja-JP" altLang="en-US" sz="1300" dirty="0" smtClean="0">
                <a:latin typeface="Meiryo UI" panose="020B0604030504040204" pitchFamily="50" charset="-128"/>
                <a:ea typeface="Meiryo UI" panose="020B0604030504040204" pitchFamily="50" charset="-128"/>
              </a:rPr>
              <a:t>明</a:t>
            </a:r>
            <a:endParaRPr lang="en-US" altLang="ja-JP" sz="1300" dirty="0" smtClean="0">
              <a:latin typeface="Meiryo UI" panose="020B0604030504040204" pitchFamily="50" charset="-128"/>
              <a:ea typeface="Meiryo UI" panose="020B0604030504040204" pitchFamily="50" charset="-128"/>
            </a:endParaRPr>
          </a:p>
          <a:p>
            <a:pPr marL="342900" lvl="1" indent="0">
              <a:buNone/>
            </a:pPr>
            <a:r>
              <a:rPr lang="en-US" altLang="zh-CN" sz="1300" dirty="0" smtClean="0">
                <a:latin typeface="Meiryo UI" panose="020B0604030504040204" pitchFamily="50" charset="-128"/>
                <a:ea typeface="Meiryo UI" panose="020B0604030504040204" pitchFamily="50" charset="-128"/>
              </a:rPr>
              <a:t>Tel:021-52127914</a:t>
            </a:r>
            <a:endParaRPr lang="en-US" altLang="ja-JP" sz="1300" dirty="0" smtClean="0">
              <a:latin typeface="Meiryo UI" panose="020B0604030504040204" pitchFamily="50" charset="-128"/>
              <a:ea typeface="Meiryo UI" panose="020B0604030504040204" pitchFamily="50" charset="-128"/>
            </a:endParaRPr>
          </a:p>
          <a:p>
            <a:pPr marL="342900" lvl="1" indent="0">
              <a:buNone/>
            </a:pPr>
            <a:r>
              <a:rPr lang="en-US" altLang="zh-CN" sz="1300" dirty="0" smtClean="0"/>
              <a:t>E-mail: </a:t>
            </a:r>
            <a:r>
              <a:rPr lang="en-US" altLang="ja-JP" sz="1300" dirty="0" smtClean="0"/>
              <a:t>xmtu@ied.ecnu.edu.cn </a:t>
            </a:r>
            <a:endParaRPr lang="ja-JP" altLang="en-US" sz="1300" dirty="0"/>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5800" y="380488"/>
            <a:ext cx="2971800" cy="885456"/>
          </a:xfrm>
          <a:prstGeom prst="rect">
            <a:avLst/>
          </a:prstGeom>
        </p:spPr>
      </p:pic>
    </p:spTree>
    <p:extLst>
      <p:ext uri="{BB962C8B-B14F-4D97-AF65-F5344CB8AC3E}">
        <p14:creationId xmlns:p14="http://schemas.microsoft.com/office/powerpoint/2010/main" val="2945882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08032" y="7013016"/>
            <a:ext cx="3370580" cy="2529763"/>
          </a:xfrm>
          <a:prstGeom prst="rect">
            <a:avLst/>
          </a:prstGeom>
        </p:spPr>
      </p:pic>
      <p:sp>
        <p:nvSpPr>
          <p:cNvPr id="2" name="タイトル 1"/>
          <p:cNvSpPr>
            <a:spLocks noGrp="1"/>
          </p:cNvSpPr>
          <p:nvPr>
            <p:ph type="title"/>
          </p:nvPr>
        </p:nvSpPr>
        <p:spPr>
          <a:xfrm>
            <a:off x="292100" y="1447799"/>
            <a:ext cx="6470649" cy="939801"/>
          </a:xfrm>
        </p:spPr>
        <p:txBody>
          <a:bodyPr>
            <a:normAutofit/>
          </a:bodyPr>
          <a:lstStyle/>
          <a:p>
            <a:pPr algn="ctr"/>
            <a:r>
              <a:rPr lang="ja-JP" altLang="en-US" sz="2600" i="1" dirty="0" smtClean="0">
                <a:solidFill>
                  <a:srgbClr val="7030A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筑波大学大学院　教育学関連専攻説明会</a:t>
            </a:r>
            <a:endParaRPr kumimoji="1" lang="ja-JP" altLang="en-US" sz="2600" i="1" dirty="0">
              <a:solidFill>
                <a:srgbClr val="7030A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5" name="コンテンツ プレースホルダー 4"/>
          <p:cNvSpPr>
            <a:spLocks noGrp="1"/>
          </p:cNvSpPr>
          <p:nvPr>
            <p:ph idx="1"/>
          </p:nvPr>
        </p:nvSpPr>
        <p:spPr>
          <a:xfrm>
            <a:off x="484187" y="2387600"/>
            <a:ext cx="5915025" cy="5700536"/>
          </a:xfrm>
        </p:spPr>
        <p:txBody>
          <a:bodyPr>
            <a:normAutofit fontScale="92500" lnSpcReduction="10000"/>
          </a:bodyPr>
          <a:lstStyle/>
          <a:p>
            <a:endParaRPr lang="ja-JP" altLang="en-US" dirty="0"/>
          </a:p>
          <a:p>
            <a:pPr>
              <a:buFont typeface="Wingdings" panose="05000000000000000000" pitchFamily="2" charset="2"/>
              <a:buChar char="p"/>
            </a:pPr>
            <a:r>
              <a:rPr lang="en-US" altLang="ja-JP" dirty="0" smtClean="0"/>
              <a:t> </a:t>
            </a:r>
            <a:r>
              <a:rPr lang="ja-JP" altLang="en-US" dirty="0" smtClean="0"/>
              <a:t>日時</a:t>
            </a:r>
            <a:r>
              <a:rPr lang="en-US" altLang="ja-JP" dirty="0" smtClean="0"/>
              <a:t>: 3</a:t>
            </a:r>
            <a:r>
              <a:rPr lang="ja-JP" altLang="en-US" dirty="0" smtClean="0"/>
              <a:t>月</a:t>
            </a:r>
            <a:r>
              <a:rPr lang="en-US" altLang="ja-JP" dirty="0" smtClean="0"/>
              <a:t>14</a:t>
            </a:r>
            <a:r>
              <a:rPr lang="ja-JP" altLang="en-US" dirty="0" smtClean="0"/>
              <a:t>日</a:t>
            </a:r>
            <a:r>
              <a:rPr lang="en-US" altLang="ja-JP" dirty="0" smtClean="0"/>
              <a:t> (</a:t>
            </a:r>
            <a:r>
              <a:rPr lang="ja-JP" altLang="en-US" dirty="0" smtClean="0"/>
              <a:t>木</a:t>
            </a:r>
            <a:r>
              <a:rPr lang="en-US" altLang="ja-JP" dirty="0" smtClean="0"/>
              <a:t>) </a:t>
            </a:r>
            <a:r>
              <a:rPr lang="en-US" altLang="ja-JP" dirty="0" smtClean="0"/>
              <a:t>16:</a:t>
            </a:r>
            <a:r>
              <a:rPr lang="en-US" altLang="zh-CN" dirty="0" smtClean="0"/>
              <a:t>45</a:t>
            </a:r>
            <a:r>
              <a:rPr lang="en-US" altLang="ja-JP" dirty="0" smtClean="0"/>
              <a:t>-17:</a:t>
            </a:r>
            <a:r>
              <a:rPr lang="en-US" altLang="zh-CN" dirty="0" smtClean="0"/>
              <a:t>45</a:t>
            </a:r>
            <a:endParaRPr lang="en-US" altLang="ja-JP" dirty="0"/>
          </a:p>
          <a:p>
            <a:pPr>
              <a:buFont typeface="Wingdings" panose="05000000000000000000" pitchFamily="2" charset="2"/>
              <a:buChar char="p"/>
            </a:pPr>
            <a:r>
              <a:rPr lang="en-US" altLang="ja-JP" dirty="0" smtClean="0"/>
              <a:t> </a:t>
            </a:r>
            <a:r>
              <a:rPr lang="ja-JP" altLang="en-US" dirty="0" smtClean="0"/>
              <a:t>会</a:t>
            </a:r>
            <a:r>
              <a:rPr lang="ja-JP" altLang="en-US" dirty="0" smtClean="0"/>
              <a:t>場</a:t>
            </a:r>
            <a:r>
              <a:rPr lang="ja-JP" altLang="en-US" dirty="0" smtClean="0"/>
              <a:t>：閔行校区第二教学楼</a:t>
            </a:r>
            <a:r>
              <a:rPr lang="en-US" altLang="zh-CN" dirty="0" smtClean="0"/>
              <a:t>221</a:t>
            </a:r>
            <a:r>
              <a:rPr lang="ja-JP" altLang="en-US" dirty="0"/>
              <a:t>室</a:t>
            </a:r>
            <a:endParaRPr lang="en-US" altLang="ja-JP" dirty="0" smtClean="0"/>
          </a:p>
          <a:p>
            <a:pPr>
              <a:buFont typeface="Wingdings" panose="05000000000000000000" pitchFamily="2" charset="2"/>
              <a:buChar char="p"/>
            </a:pPr>
            <a:endParaRPr lang="zh-CN" altLang="en-US" sz="1800" dirty="0"/>
          </a:p>
          <a:p>
            <a:pPr>
              <a:buFont typeface="Wingdings" panose="05000000000000000000" pitchFamily="2" charset="2"/>
              <a:buChar char="p"/>
            </a:pPr>
            <a:r>
              <a:rPr lang="en-US" altLang="ja-JP" dirty="0"/>
              <a:t> </a:t>
            </a:r>
            <a:r>
              <a:rPr lang="ja-JP" altLang="en-US" dirty="0" smtClean="0"/>
              <a:t>説明者</a:t>
            </a:r>
            <a:r>
              <a:rPr lang="en-US" altLang="ja-JP" dirty="0" smtClean="0"/>
              <a:t>: </a:t>
            </a:r>
            <a:endParaRPr lang="en-US" altLang="ja-JP" dirty="0"/>
          </a:p>
          <a:p>
            <a:pPr lvl="1">
              <a:buFont typeface="Wingdings" panose="05000000000000000000" pitchFamily="2" charset="2"/>
              <a:buChar char="p"/>
            </a:pPr>
            <a:r>
              <a:rPr lang="en-US" altLang="ja-JP" dirty="0" smtClean="0"/>
              <a:t> </a:t>
            </a:r>
            <a:r>
              <a:rPr lang="ja-JP" altLang="en-US" dirty="0" smtClean="0"/>
              <a:t>浜田博文</a:t>
            </a:r>
            <a:r>
              <a:rPr lang="en-US" altLang="ja-JP" dirty="0" smtClean="0"/>
              <a:t> (</a:t>
            </a:r>
            <a:r>
              <a:rPr lang="ja-JP" altLang="en-US" dirty="0" smtClean="0"/>
              <a:t>教授</a:t>
            </a:r>
            <a:r>
              <a:rPr lang="en-US" altLang="ja-JP" dirty="0" smtClean="0"/>
              <a:t>) </a:t>
            </a:r>
            <a:endParaRPr lang="en-US" altLang="ja-JP" dirty="0"/>
          </a:p>
          <a:p>
            <a:pPr lvl="1">
              <a:buFont typeface="Wingdings" panose="05000000000000000000" pitchFamily="2" charset="2"/>
              <a:buChar char="p"/>
            </a:pPr>
            <a:r>
              <a:rPr lang="en-US" altLang="ja-JP" dirty="0" smtClean="0"/>
              <a:t> </a:t>
            </a:r>
            <a:r>
              <a:rPr lang="ja-JP" altLang="en-US" dirty="0" smtClean="0"/>
              <a:t>唐木清志</a:t>
            </a:r>
            <a:r>
              <a:rPr lang="en-US" altLang="ja-JP" dirty="0" smtClean="0"/>
              <a:t> (</a:t>
            </a:r>
            <a:r>
              <a:rPr lang="ja-JP" altLang="en-US" dirty="0" smtClean="0"/>
              <a:t>教授</a:t>
            </a:r>
            <a:r>
              <a:rPr lang="en-US" altLang="ja-JP" dirty="0" smtClean="0"/>
              <a:t>) </a:t>
            </a:r>
            <a:endParaRPr lang="en-US" altLang="ja-JP" dirty="0"/>
          </a:p>
          <a:p>
            <a:pPr lvl="1">
              <a:buFont typeface="Wingdings" panose="05000000000000000000" pitchFamily="2" charset="2"/>
              <a:buChar char="p"/>
            </a:pPr>
            <a:r>
              <a:rPr lang="en-US" altLang="ja-JP" dirty="0" smtClean="0"/>
              <a:t> </a:t>
            </a:r>
            <a:r>
              <a:rPr lang="ja-JP" altLang="en-US" dirty="0" smtClean="0"/>
              <a:t>上田孝典</a:t>
            </a:r>
            <a:r>
              <a:rPr lang="en-US" altLang="ja-JP" dirty="0" smtClean="0"/>
              <a:t> (</a:t>
            </a:r>
            <a:r>
              <a:rPr lang="ja-JP" altLang="en-US" dirty="0" smtClean="0"/>
              <a:t>准教授</a:t>
            </a:r>
            <a:r>
              <a:rPr lang="en-US" altLang="ja-JP" dirty="0" smtClean="0"/>
              <a:t>) </a:t>
            </a:r>
          </a:p>
          <a:p>
            <a:pPr lvl="1">
              <a:buFont typeface="Wingdings" panose="05000000000000000000" pitchFamily="2" charset="2"/>
              <a:buChar char="p"/>
            </a:pPr>
            <a:r>
              <a:rPr lang="en-US" altLang="ja-JP" dirty="0" smtClean="0"/>
              <a:t> </a:t>
            </a:r>
            <a:r>
              <a:rPr lang="ja-JP" altLang="en-US" dirty="0" smtClean="0"/>
              <a:t>大学院生</a:t>
            </a:r>
            <a:endParaRPr lang="en-US" altLang="ja-JP" dirty="0"/>
          </a:p>
          <a:p>
            <a:pPr>
              <a:buFont typeface="Wingdings" panose="05000000000000000000" pitchFamily="2" charset="2"/>
              <a:buChar char="p"/>
            </a:pPr>
            <a:r>
              <a:rPr lang="en-US" altLang="ja-JP" dirty="0" smtClean="0"/>
              <a:t> </a:t>
            </a:r>
            <a:r>
              <a:rPr lang="ja-JP" altLang="en-US" dirty="0" smtClean="0"/>
              <a:t>内容</a:t>
            </a:r>
            <a:r>
              <a:rPr lang="en-US" altLang="ja-JP" dirty="0" smtClean="0"/>
              <a:t>: </a:t>
            </a:r>
            <a:endParaRPr lang="en-US" altLang="ja-JP" dirty="0"/>
          </a:p>
          <a:p>
            <a:pPr lvl="1">
              <a:buFont typeface="Wingdings" panose="05000000000000000000" pitchFamily="2" charset="2"/>
              <a:buChar char="p"/>
            </a:pPr>
            <a:r>
              <a:rPr lang="en-US" altLang="ja-JP" dirty="0" smtClean="0"/>
              <a:t> </a:t>
            </a:r>
            <a:r>
              <a:rPr lang="ja-JP" altLang="en-US" dirty="0" smtClean="0"/>
              <a:t>日本の筑波大学大学院の教育学関連専攻（博士前期課程および博士後期課程）の概要について説明します。現在在籍している大学院生からも直接話を聞くことができます。筑波大学大学院で教育学を研究したいと思っている皆さんは気軽に参加してください。</a:t>
            </a:r>
            <a:endParaRPr lang="en-US" altLang="ja-JP" dirty="0" smtClean="0"/>
          </a:p>
          <a:p>
            <a:pPr>
              <a:buFont typeface="Wingdings" panose="05000000000000000000" pitchFamily="2" charset="2"/>
              <a:buChar char="p"/>
            </a:pPr>
            <a:r>
              <a:rPr lang="en-US" altLang="ja-JP" dirty="0"/>
              <a:t> </a:t>
            </a:r>
            <a:r>
              <a:rPr lang="ja-JP" altLang="en-US" dirty="0" smtClean="0"/>
              <a:t>問い合せ先</a:t>
            </a:r>
            <a:r>
              <a:rPr lang="en-US" altLang="ja-JP" dirty="0" smtClean="0"/>
              <a:t>: </a:t>
            </a:r>
          </a:p>
          <a:p>
            <a:pPr marL="342900" lvl="1" indent="0">
              <a:buNone/>
            </a:pPr>
            <a:r>
              <a:rPr lang="zh-TW" altLang="en-US" sz="1300" dirty="0" smtClean="0">
                <a:latin typeface="Meiryo UI" panose="020B0604030504040204" pitchFamily="50" charset="-128"/>
                <a:ea typeface="Meiryo UI" panose="020B0604030504040204" pitchFamily="50" charset="-128"/>
              </a:rPr>
              <a:t>國際</a:t>
            </a:r>
            <a:r>
              <a:rPr lang="zh-TW" altLang="en-US" sz="1300" dirty="0">
                <a:latin typeface="Meiryo UI" panose="020B0604030504040204" pitchFamily="50" charset="-128"/>
                <a:ea typeface="Meiryo UI" panose="020B0604030504040204" pitchFamily="50" charset="-128"/>
              </a:rPr>
              <a:t>交流処（物理楼</a:t>
            </a:r>
            <a:r>
              <a:rPr lang="en-US" altLang="zh-TW" sz="1300" dirty="0">
                <a:latin typeface="Meiryo UI" panose="020B0604030504040204" pitchFamily="50" charset="-128"/>
                <a:ea typeface="Meiryo UI" panose="020B0604030504040204" pitchFamily="50" charset="-128"/>
              </a:rPr>
              <a:t>357</a:t>
            </a:r>
            <a:r>
              <a:rPr lang="zh-TW" altLang="en-US" sz="1300" dirty="0">
                <a:latin typeface="Meiryo UI" panose="020B0604030504040204" pitchFamily="50" charset="-128"/>
                <a:ea typeface="Meiryo UI" panose="020B0604030504040204" pitchFamily="50" charset="-128"/>
              </a:rPr>
              <a:t>室</a:t>
            </a:r>
            <a:r>
              <a:rPr lang="zh-TW" altLang="en-US" sz="1300" dirty="0" smtClean="0">
                <a:latin typeface="Meiryo UI" panose="020B0604030504040204" pitchFamily="50" charset="-128"/>
                <a:ea typeface="Meiryo UI" panose="020B0604030504040204" pitchFamily="50" charset="-128"/>
              </a:rPr>
              <a:t>）</a:t>
            </a:r>
            <a:endParaRPr lang="en-US" altLang="zh-TW" sz="1300" dirty="0" smtClean="0">
              <a:latin typeface="Meiryo UI" panose="020B0604030504040204" pitchFamily="50" charset="-128"/>
              <a:ea typeface="Meiryo UI" panose="020B0604030504040204" pitchFamily="50" charset="-128"/>
            </a:endParaRPr>
          </a:p>
          <a:p>
            <a:pPr marL="342900" lvl="1" indent="0">
              <a:buNone/>
            </a:pPr>
            <a:r>
              <a:rPr lang="ja-JP" altLang="en-US" sz="1300" dirty="0">
                <a:latin typeface="Meiryo UI" panose="020B0604030504040204" pitchFamily="50" charset="-128"/>
                <a:ea typeface="Meiryo UI" panose="020B0604030504040204" pitchFamily="50" charset="-128"/>
              </a:rPr>
              <a:t>屠　暁</a:t>
            </a:r>
            <a:r>
              <a:rPr lang="ja-JP" altLang="en-US" sz="1300" dirty="0" smtClean="0">
                <a:latin typeface="Meiryo UI" panose="020B0604030504040204" pitchFamily="50" charset="-128"/>
                <a:ea typeface="Meiryo UI" panose="020B0604030504040204" pitchFamily="50" charset="-128"/>
              </a:rPr>
              <a:t>明</a:t>
            </a:r>
            <a:endParaRPr lang="en-US" altLang="ja-JP" sz="1300" dirty="0" smtClean="0">
              <a:latin typeface="Meiryo UI" panose="020B0604030504040204" pitchFamily="50" charset="-128"/>
              <a:ea typeface="Meiryo UI" panose="020B0604030504040204" pitchFamily="50" charset="-128"/>
            </a:endParaRPr>
          </a:p>
          <a:p>
            <a:pPr marL="342900" lvl="1" indent="0">
              <a:buNone/>
            </a:pPr>
            <a:r>
              <a:rPr lang="en-US" altLang="zh-CN" sz="1300" dirty="0">
                <a:latin typeface="Meiryo UI" panose="020B0604030504040204" pitchFamily="50" charset="-128"/>
                <a:ea typeface="Meiryo UI" panose="020B0604030504040204" pitchFamily="50" charset="-128"/>
              </a:rPr>
              <a:t>Tel</a:t>
            </a:r>
            <a:r>
              <a:rPr lang="en-US" altLang="zh-CN" sz="1300" dirty="0" smtClean="0">
                <a:latin typeface="Meiryo UI" panose="020B0604030504040204" pitchFamily="50" charset="-128"/>
                <a:ea typeface="Meiryo UI" panose="020B0604030504040204" pitchFamily="50" charset="-128"/>
              </a:rPr>
              <a:t>: 021-52127914</a:t>
            </a:r>
          </a:p>
          <a:p>
            <a:pPr marL="342900" lvl="1" indent="0">
              <a:buNone/>
            </a:pPr>
            <a:r>
              <a:rPr lang="en-US" altLang="zh-CN" sz="1300" dirty="0" smtClean="0">
                <a:latin typeface="Meiryo UI" panose="020B0604030504040204" pitchFamily="50" charset="-128"/>
                <a:ea typeface="Meiryo UI" panose="020B0604030504040204" pitchFamily="50" charset="-128"/>
              </a:rPr>
              <a:t>E-mail: </a:t>
            </a:r>
            <a:r>
              <a:rPr lang="en-US" altLang="ja-JP" sz="1300" dirty="0" smtClean="0"/>
              <a:t>xmtu@ied.ecnu.edu.cn </a:t>
            </a:r>
            <a:endParaRPr lang="ja-JP" altLang="en-US" sz="1300" dirty="0"/>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5800" y="380488"/>
            <a:ext cx="2971800" cy="885456"/>
          </a:xfrm>
          <a:prstGeom prst="rect">
            <a:avLst/>
          </a:prstGeom>
        </p:spPr>
      </p:pic>
    </p:spTree>
    <p:extLst>
      <p:ext uri="{BB962C8B-B14F-4D97-AF65-F5344CB8AC3E}">
        <p14:creationId xmlns:p14="http://schemas.microsoft.com/office/powerpoint/2010/main" val="427399354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56</TotalTime>
  <Words>273</Words>
  <Application>Microsoft Office PowerPoint</Application>
  <PresentationFormat>A4 纸张(210x297 毫米)</PresentationFormat>
  <Paragraphs>34</Paragraphs>
  <Slides>2</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vt:i4>
      </vt:variant>
    </vt:vector>
  </HeadingPairs>
  <TitlesOfParts>
    <vt:vector size="11" baseType="lpstr">
      <vt:lpstr>Meiryo UI</vt:lpstr>
      <vt:lpstr>等线</vt:lpstr>
      <vt:lpstr>游ゴシック</vt:lpstr>
      <vt:lpstr>游ゴシック Light</vt:lpstr>
      <vt:lpstr>Arial</vt:lpstr>
      <vt:lpstr>Calibri</vt:lpstr>
      <vt:lpstr>Calibri Light</vt:lpstr>
      <vt:lpstr>Wingdings</vt:lpstr>
      <vt:lpstr>Office テーマ</vt:lpstr>
      <vt:lpstr>Guide to Graduate School of Education University of Tsukuba, Japan </vt:lpstr>
      <vt:lpstr>筑波大学大学院　教育学関連専攻説明会</vt:lpstr>
    </vt:vector>
  </TitlesOfParts>
  <Company>LG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浜田博文</dc:creator>
  <cp:lastModifiedBy>admin</cp:lastModifiedBy>
  <cp:revision>10</cp:revision>
  <dcterms:created xsi:type="dcterms:W3CDTF">2019-02-25T08:33:16Z</dcterms:created>
  <dcterms:modified xsi:type="dcterms:W3CDTF">2019-03-04T00:57:34Z</dcterms:modified>
</cp:coreProperties>
</file>